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"/>
  </p:notesMasterIdLst>
  <p:sldIdLst>
    <p:sldId id="259" r:id="rId2"/>
    <p:sldId id="263" r:id="rId3"/>
  </p:sldIdLst>
  <p:sldSz cx="15119350" cy="10691813"/>
  <p:notesSz cx="9866313" cy="67357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 userDrawn="1">
          <p15:clr>
            <a:srgbClr val="A4A3A4"/>
          </p15:clr>
        </p15:guide>
        <p15:guide id="2" pos="47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narie2@outlook.jp" initials="t" lastIdx="2" clrIdx="0">
    <p:extLst>
      <p:ext uri="{19B8F6BF-5375-455C-9EA6-DF929625EA0E}">
        <p15:presenceInfo xmlns:p15="http://schemas.microsoft.com/office/powerpoint/2012/main" userId="3ed15419a557b1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43"/>
    <a:srgbClr val="FFD700"/>
    <a:srgbClr val="339933"/>
    <a:srgbClr val="FFF301"/>
    <a:srgbClr val="D20000"/>
    <a:srgbClr val="D60093"/>
    <a:srgbClr val="CC3399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26" autoAdjust="0"/>
    <p:restoredTop sz="92989" autoAdjust="0"/>
  </p:normalViewPr>
  <p:slideViewPr>
    <p:cSldViewPr snapToGrid="0">
      <p:cViewPr varScale="1">
        <p:scale>
          <a:sx n="47" d="100"/>
          <a:sy n="47" d="100"/>
        </p:scale>
        <p:origin x="1536" y="60"/>
      </p:cViewPr>
      <p:guideLst>
        <p:guide orient="horz" pos="3367"/>
        <p:guide pos="47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4275403" cy="337959"/>
          </a:xfrm>
          <a:prstGeom prst="rect">
            <a:avLst/>
          </a:prstGeom>
        </p:spPr>
        <p:txBody>
          <a:bodyPr vert="horz" lIns="94833" tIns="47417" rIns="94833" bIns="47417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88634" y="1"/>
            <a:ext cx="4275403" cy="337959"/>
          </a:xfrm>
          <a:prstGeom prst="rect">
            <a:avLst/>
          </a:prstGeom>
        </p:spPr>
        <p:txBody>
          <a:bodyPr vert="horz" lIns="94833" tIns="47417" rIns="94833" bIns="47417" rtlCol="0"/>
          <a:lstStyle>
            <a:lvl1pPr algn="r">
              <a:defRPr sz="1300"/>
            </a:lvl1pPr>
          </a:lstStyle>
          <a:p>
            <a:fld id="{DFAB76F9-EF88-45DB-BE1B-2CEDA2BF0E61}" type="datetimeFigureOut">
              <a:rPr kumimoji="1" lang="ja-JP" altLang="en-US" smtClean="0"/>
              <a:t>2023/5/30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325813" y="842963"/>
            <a:ext cx="32146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33" tIns="47417" rIns="94833" bIns="474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6634" y="3241588"/>
            <a:ext cx="7893050" cy="2652207"/>
          </a:xfrm>
          <a:prstGeom prst="rect">
            <a:avLst/>
          </a:prstGeom>
        </p:spPr>
        <p:txBody>
          <a:bodyPr vert="horz" lIns="94833" tIns="47417" rIns="94833" bIns="474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5" y="6397809"/>
            <a:ext cx="4275403" cy="337957"/>
          </a:xfrm>
          <a:prstGeom prst="rect">
            <a:avLst/>
          </a:prstGeom>
        </p:spPr>
        <p:txBody>
          <a:bodyPr vert="horz" lIns="94833" tIns="47417" rIns="94833" bIns="47417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88634" y="6397809"/>
            <a:ext cx="4275403" cy="337957"/>
          </a:xfrm>
          <a:prstGeom prst="rect">
            <a:avLst/>
          </a:prstGeom>
        </p:spPr>
        <p:txBody>
          <a:bodyPr vert="horz" lIns="94833" tIns="47417" rIns="94833" bIns="47417" rtlCol="0" anchor="b"/>
          <a:lstStyle>
            <a:lvl1pPr algn="r">
              <a:defRPr sz="1300"/>
            </a:lvl1pPr>
          </a:lstStyle>
          <a:p>
            <a:fld id="{94FCA9CA-88D7-46DC-B558-6B1767235F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293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07746" rtl="0" eaLnBrk="1" latinLnBrk="0" hangingPunct="1">
      <a:defRPr kumimoji="1" sz="1847" kern="1200">
        <a:solidFill>
          <a:schemeClr val="tx1"/>
        </a:solidFill>
        <a:latin typeface="+mn-lt"/>
        <a:ea typeface="+mn-ea"/>
        <a:cs typeface="+mn-cs"/>
      </a:defRPr>
    </a:lvl1pPr>
    <a:lvl2pPr marL="703874" algn="l" defTabSz="1407746" rtl="0" eaLnBrk="1" latinLnBrk="0" hangingPunct="1">
      <a:defRPr kumimoji="1" sz="1847" kern="1200">
        <a:solidFill>
          <a:schemeClr val="tx1"/>
        </a:solidFill>
        <a:latin typeface="+mn-lt"/>
        <a:ea typeface="+mn-ea"/>
        <a:cs typeface="+mn-cs"/>
      </a:defRPr>
    </a:lvl2pPr>
    <a:lvl3pPr marL="1407746" algn="l" defTabSz="1407746" rtl="0" eaLnBrk="1" latinLnBrk="0" hangingPunct="1">
      <a:defRPr kumimoji="1" sz="1847" kern="1200">
        <a:solidFill>
          <a:schemeClr val="tx1"/>
        </a:solidFill>
        <a:latin typeface="+mn-lt"/>
        <a:ea typeface="+mn-ea"/>
        <a:cs typeface="+mn-cs"/>
      </a:defRPr>
    </a:lvl3pPr>
    <a:lvl4pPr marL="2111620" algn="l" defTabSz="1407746" rtl="0" eaLnBrk="1" latinLnBrk="0" hangingPunct="1">
      <a:defRPr kumimoji="1" sz="1847" kern="1200">
        <a:solidFill>
          <a:schemeClr val="tx1"/>
        </a:solidFill>
        <a:latin typeface="+mn-lt"/>
        <a:ea typeface="+mn-ea"/>
        <a:cs typeface="+mn-cs"/>
      </a:defRPr>
    </a:lvl4pPr>
    <a:lvl5pPr marL="2815494" algn="l" defTabSz="1407746" rtl="0" eaLnBrk="1" latinLnBrk="0" hangingPunct="1">
      <a:defRPr kumimoji="1" sz="1847" kern="1200">
        <a:solidFill>
          <a:schemeClr val="tx1"/>
        </a:solidFill>
        <a:latin typeface="+mn-lt"/>
        <a:ea typeface="+mn-ea"/>
        <a:cs typeface="+mn-cs"/>
      </a:defRPr>
    </a:lvl5pPr>
    <a:lvl6pPr marL="3519367" algn="l" defTabSz="1407746" rtl="0" eaLnBrk="1" latinLnBrk="0" hangingPunct="1">
      <a:defRPr kumimoji="1" sz="1847" kern="1200">
        <a:solidFill>
          <a:schemeClr val="tx1"/>
        </a:solidFill>
        <a:latin typeface="+mn-lt"/>
        <a:ea typeface="+mn-ea"/>
        <a:cs typeface="+mn-cs"/>
      </a:defRPr>
    </a:lvl6pPr>
    <a:lvl7pPr marL="4223241" algn="l" defTabSz="1407746" rtl="0" eaLnBrk="1" latinLnBrk="0" hangingPunct="1">
      <a:defRPr kumimoji="1" sz="1847" kern="1200">
        <a:solidFill>
          <a:schemeClr val="tx1"/>
        </a:solidFill>
        <a:latin typeface="+mn-lt"/>
        <a:ea typeface="+mn-ea"/>
        <a:cs typeface="+mn-cs"/>
      </a:defRPr>
    </a:lvl7pPr>
    <a:lvl8pPr marL="4927113" algn="l" defTabSz="1407746" rtl="0" eaLnBrk="1" latinLnBrk="0" hangingPunct="1">
      <a:defRPr kumimoji="1" sz="1847" kern="1200">
        <a:solidFill>
          <a:schemeClr val="tx1"/>
        </a:solidFill>
        <a:latin typeface="+mn-lt"/>
        <a:ea typeface="+mn-ea"/>
        <a:cs typeface="+mn-cs"/>
      </a:defRPr>
    </a:lvl8pPr>
    <a:lvl9pPr marL="5630987" algn="l" defTabSz="1407746" rtl="0" eaLnBrk="1" latinLnBrk="0" hangingPunct="1">
      <a:defRPr kumimoji="1" sz="184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325813" y="842963"/>
            <a:ext cx="3214687" cy="22733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CA9CA-88D7-46DC-B558-6B1767235FF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3729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325813" y="842963"/>
            <a:ext cx="3214687" cy="22733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CA9CA-88D7-46DC-B558-6B1767235FF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848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3FD2-DD92-4C49-ABF9-BB70B97AF022}" type="datetimeFigureOut">
              <a:rPr kumimoji="1" lang="ja-JP" altLang="en-US" smtClean="0"/>
              <a:t>2023/5/30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F365-7763-4DA2-A260-19D2F34FD6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329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3FD2-DD92-4C49-ABF9-BB70B97AF022}" type="datetimeFigureOut">
              <a:rPr kumimoji="1" lang="ja-JP" altLang="en-US" smtClean="0"/>
              <a:t>2023/5/30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F365-7763-4DA2-A260-19D2F34FD6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0966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3FD2-DD92-4C49-ABF9-BB70B97AF022}" type="datetimeFigureOut">
              <a:rPr kumimoji="1" lang="ja-JP" altLang="en-US" smtClean="0"/>
              <a:t>2023/5/30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F365-7763-4DA2-A260-19D2F34FD6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955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3FD2-DD92-4C49-ABF9-BB70B97AF022}" type="datetimeFigureOut">
              <a:rPr kumimoji="1" lang="ja-JP" altLang="en-US" smtClean="0"/>
              <a:t>2023/5/30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F365-7763-4DA2-A260-19D2F34FD6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2545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3FD2-DD92-4C49-ABF9-BB70B97AF022}" type="datetimeFigureOut">
              <a:rPr kumimoji="1" lang="ja-JP" altLang="en-US" smtClean="0"/>
              <a:t>2023/5/30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F365-7763-4DA2-A260-19D2F34FD6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3014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3FD2-DD92-4C49-ABF9-BB70B97AF022}" type="datetimeFigureOut">
              <a:rPr kumimoji="1" lang="ja-JP" altLang="en-US" smtClean="0"/>
              <a:t>2023/5/30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F365-7763-4DA2-A260-19D2F34FD6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8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3FD2-DD92-4C49-ABF9-BB70B97AF022}" type="datetimeFigureOut">
              <a:rPr kumimoji="1" lang="ja-JP" altLang="en-US" smtClean="0"/>
              <a:t>2023/5/30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F365-7763-4DA2-A260-19D2F34FD6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432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3FD2-DD92-4C49-ABF9-BB70B97AF022}" type="datetimeFigureOut">
              <a:rPr kumimoji="1" lang="ja-JP" altLang="en-US" smtClean="0"/>
              <a:t>2023/5/30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F365-7763-4DA2-A260-19D2F34FD6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903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3FD2-DD92-4C49-ABF9-BB70B97AF022}" type="datetimeFigureOut">
              <a:rPr kumimoji="1" lang="ja-JP" altLang="en-US" smtClean="0"/>
              <a:t>2023/5/30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F365-7763-4DA2-A260-19D2F34FD6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546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3FD2-DD92-4C49-ABF9-BB70B97AF022}" type="datetimeFigureOut">
              <a:rPr kumimoji="1" lang="ja-JP" altLang="en-US" smtClean="0"/>
              <a:t>2023/5/30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F365-7763-4DA2-A260-19D2F34FD6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3507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3FD2-DD92-4C49-ABF9-BB70B97AF022}" type="datetimeFigureOut">
              <a:rPr kumimoji="1" lang="ja-JP" altLang="en-US" smtClean="0"/>
              <a:t>2023/5/30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F365-7763-4DA2-A260-19D2F34FD6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8666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A3FD2-DD92-4C49-ABF9-BB70B97AF022}" type="datetimeFigureOut">
              <a:rPr kumimoji="1" lang="ja-JP" altLang="en-US" smtClean="0"/>
              <a:t>2023/5/30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6F365-7763-4DA2-A260-19D2F34FD6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283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kumimoji="1"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kumimoji="1"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g"/><Relationship Id="rId18" Type="http://schemas.openxmlformats.org/officeDocument/2006/relationships/image" Target="../media/image16.tmp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13.jpg"/><Relationship Id="rId10" Type="http://schemas.openxmlformats.org/officeDocument/2006/relationships/image" Target="../media/image8.jpg"/><Relationship Id="rId19" Type="http://schemas.openxmlformats.org/officeDocument/2006/relationships/image" Target="../media/image17.tmp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jpg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2.jpeg"/><Relationship Id="rId21" Type="http://schemas.openxmlformats.org/officeDocument/2006/relationships/image" Target="../media/image37.jfif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20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jpg"/><Relationship Id="rId5" Type="http://schemas.openxmlformats.org/officeDocument/2006/relationships/image" Target="../media/image1.png"/><Relationship Id="rId15" Type="http://schemas.openxmlformats.org/officeDocument/2006/relationships/image" Target="../media/image31.jpg"/><Relationship Id="rId23" Type="http://schemas.openxmlformats.org/officeDocument/2006/relationships/image" Target="../media/image39.jfif"/><Relationship Id="rId10" Type="http://schemas.openxmlformats.org/officeDocument/2006/relationships/image" Target="../media/image26.png"/><Relationship Id="rId19" Type="http://schemas.openxmlformats.org/officeDocument/2006/relationships/image" Target="../media/image35.jpg"/><Relationship Id="rId4" Type="http://schemas.openxmlformats.org/officeDocument/2006/relationships/image" Target="../media/image21.emf"/><Relationship Id="rId9" Type="http://schemas.openxmlformats.org/officeDocument/2006/relationships/image" Target="../media/image25.png"/><Relationship Id="rId14" Type="http://schemas.openxmlformats.org/officeDocument/2006/relationships/image" Target="../media/image30.jpg"/><Relationship Id="rId22" Type="http://schemas.openxmlformats.org/officeDocument/2006/relationships/image" Target="../media/image38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7" name="表 12">
            <a:extLst>
              <a:ext uri="{FF2B5EF4-FFF2-40B4-BE49-F238E27FC236}">
                <a16:creationId xmlns:a16="http://schemas.microsoft.com/office/drawing/2014/main" id="{C1B7A503-B336-E0AE-5BBA-46F8DB13F0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823844"/>
              </p:ext>
            </p:extLst>
          </p:nvPr>
        </p:nvGraphicFramePr>
        <p:xfrm>
          <a:off x="7935818" y="1787612"/>
          <a:ext cx="6937337" cy="2939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622">
                  <a:extLst>
                    <a:ext uri="{9D8B030D-6E8A-4147-A177-3AD203B41FA5}">
                      <a16:colId xmlns:a16="http://schemas.microsoft.com/office/drawing/2014/main" val="2867972075"/>
                    </a:ext>
                  </a:extLst>
                </a:gridCol>
                <a:gridCol w="5019715">
                  <a:extLst>
                    <a:ext uri="{9D8B030D-6E8A-4147-A177-3AD203B41FA5}">
                      <a16:colId xmlns:a16="http://schemas.microsoft.com/office/drawing/2014/main" val="2466931528"/>
                    </a:ext>
                  </a:extLst>
                </a:gridCol>
              </a:tblGrid>
              <a:tr h="388853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19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日（水）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009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50049"/>
                  </a:ext>
                </a:extLst>
              </a:tr>
              <a:tr h="1080375">
                <a:tc>
                  <a:txBody>
                    <a:bodyPr/>
                    <a:lstStyle/>
                    <a:p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225933"/>
                  </a:ext>
                </a:extLst>
              </a:tr>
              <a:tr h="390384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26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日（水）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009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7658239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176927"/>
                  </a:ext>
                </a:extLst>
              </a:tr>
            </a:tbl>
          </a:graphicData>
        </a:graphic>
      </p:graphicFrame>
      <p:pic>
        <p:nvPicPr>
          <p:cNvPr id="250" name="図 249">
            <a:extLst>
              <a:ext uri="{FF2B5EF4-FFF2-40B4-BE49-F238E27FC236}">
                <a16:creationId xmlns:a16="http://schemas.microsoft.com/office/drawing/2014/main" id="{E9A19AB1-777D-E8D7-33B5-1E438FB5FF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7" t="50000" r="4191"/>
          <a:stretch/>
        </p:blipFill>
        <p:spPr>
          <a:xfrm>
            <a:off x="9862310" y="1797257"/>
            <a:ext cx="5004954" cy="352800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80F9AAD-9BD9-021F-3E8D-7313B7781F65}"/>
              </a:ext>
            </a:extLst>
          </p:cNvPr>
          <p:cNvGrpSpPr/>
          <p:nvPr/>
        </p:nvGrpSpPr>
        <p:grpSpPr>
          <a:xfrm>
            <a:off x="12991463" y="20586"/>
            <a:ext cx="2034455" cy="848593"/>
            <a:chOff x="5520077" y="40068"/>
            <a:chExt cx="1703059" cy="660894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8BDA2C3-99C2-CBCE-7D45-258635737044}"/>
                </a:ext>
              </a:extLst>
            </p:cNvPr>
            <p:cNvSpPr txBox="1"/>
            <p:nvPr/>
          </p:nvSpPr>
          <p:spPr>
            <a:xfrm>
              <a:off x="5520077" y="40068"/>
              <a:ext cx="1610446" cy="4962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9000"/>
                </a:lnSpc>
                <a:spcAft>
                  <a:spcPts val="648"/>
                </a:spcAft>
              </a:pPr>
              <a:r>
                <a:rPr lang="en-US" altLang="ja-JP" sz="3200" kern="1400" dirty="0">
                  <a:solidFill>
                    <a:srgbClr val="99BB5A"/>
                  </a:solidFill>
                  <a:effectLst>
                    <a:outerShdw blurRad="50800" dist="38100" dir="2700000" algn="tl">
                      <a:srgbClr val="000000">
                        <a:alpha val="40000"/>
                      </a:srgbClr>
                    </a:outerShdw>
                  </a:effectLst>
                  <a:latin typeface="Trebuchet MS" panose="020B0603020202020204" pitchFamily="34" charset="0"/>
                </a:rPr>
                <a:t>Heartful</a:t>
              </a:r>
              <a:endParaRPr lang="en-US" altLang="ja-JP" sz="3200" kern="1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5C269D5A-F79D-13CB-D825-6E3752A32E3A}"/>
                </a:ext>
              </a:extLst>
            </p:cNvPr>
            <p:cNvSpPr txBox="1"/>
            <p:nvPr/>
          </p:nvSpPr>
          <p:spPr>
            <a:xfrm>
              <a:off x="5930768" y="442558"/>
              <a:ext cx="1292368" cy="258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79" b="1" dirty="0"/>
                <a:t>ハートフルサンク</a:t>
              </a: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AB4BA04-7E23-CEDA-B731-B5EEA31615EC}"/>
              </a:ext>
            </a:extLst>
          </p:cNvPr>
          <p:cNvSpPr txBox="1"/>
          <p:nvPr/>
        </p:nvSpPr>
        <p:spPr>
          <a:xfrm>
            <a:off x="85812" y="9476"/>
            <a:ext cx="67805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40596">
              <a:defRPr/>
            </a:pPr>
            <a:r>
              <a:rPr kumimoji="1" lang="ja-JP" altLang="en-US" sz="4000" dirty="0">
                <a:solidFill>
                  <a:srgbClr val="FF0000"/>
                </a:solidFill>
                <a:highlight>
                  <a:srgbClr val="FFFF00"/>
                </a:highlight>
                <a:latin typeface="HGS創英ﾌﾟﾚｾﾞﾝｽEB" panose="02020800000000000000" pitchFamily="18" charset="-128"/>
                <a:ea typeface="HGS創英ﾌﾟﾚｾﾞﾝｽEB" panose="02020800000000000000" pitchFamily="18" charset="-128"/>
              </a:rPr>
              <a:t>７月</a:t>
            </a:r>
            <a:r>
              <a:rPr kumimoji="1" lang="ja-JP" altLang="en-US" sz="3800" dirty="0">
                <a:solidFill>
                  <a:srgbClr val="9BBB59">
                    <a:lumMod val="75000"/>
                  </a:srgbClr>
                </a:solidFill>
                <a:latin typeface="HGS創英ﾌﾟﾚｾﾞﾝｽEB" panose="02020800000000000000" pitchFamily="18" charset="-128"/>
                <a:ea typeface="HGS創英ﾌﾟﾚｾﾞﾝｽEB" panose="02020800000000000000" pitchFamily="18" charset="-128"/>
              </a:rPr>
              <a:t>お出かけ予定表</a:t>
            </a:r>
            <a:endParaRPr kumimoji="1" lang="en-US" altLang="ja-JP" sz="3200" dirty="0">
              <a:solidFill>
                <a:srgbClr val="9BBB59">
                  <a:lumMod val="75000"/>
                </a:srgbClr>
              </a:solidFill>
              <a:latin typeface="HGS創英ﾌﾟﾚｾﾞﾝｽEB" panose="02020800000000000000" pitchFamily="18" charset="-128"/>
              <a:ea typeface="HGS創英ﾌﾟﾚｾﾞﾝｽEB" panose="02020800000000000000" pitchFamily="18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9627701-5C89-58B9-9C9D-2DB6896DDA4B}"/>
              </a:ext>
            </a:extLst>
          </p:cNvPr>
          <p:cNvSpPr txBox="1"/>
          <p:nvPr/>
        </p:nvSpPr>
        <p:spPr>
          <a:xfrm>
            <a:off x="4749807" y="8446224"/>
            <a:ext cx="25252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800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現地でのアルコール等の追加は別料金となります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44DDB5C-A515-DDD3-392B-A8B821180528}"/>
              </a:ext>
            </a:extLst>
          </p:cNvPr>
          <p:cNvSpPr txBox="1"/>
          <p:nvPr/>
        </p:nvSpPr>
        <p:spPr>
          <a:xfrm>
            <a:off x="4749807" y="8260926"/>
            <a:ext cx="24312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1" lang="en-US" altLang="ja-JP" sz="800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800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気候の関係で開花時期がずれる場合があります</a:t>
            </a:r>
            <a:endParaRPr kumimoji="1" lang="ja-JP" altLang="en-US" sz="800" dirty="0">
              <a:highlight>
                <a:srgbClr val="FFFF00"/>
              </a:highlight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CC6B0AC3-F28A-E3A0-8962-39458058852C}"/>
              </a:ext>
            </a:extLst>
          </p:cNvPr>
          <p:cNvSpPr/>
          <p:nvPr/>
        </p:nvSpPr>
        <p:spPr>
          <a:xfrm>
            <a:off x="317585" y="9077836"/>
            <a:ext cx="6936063" cy="13695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15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AC748C6C-F4C3-2111-89B7-AC1C14EB914E}"/>
              </a:ext>
            </a:extLst>
          </p:cNvPr>
          <p:cNvSpPr txBox="1"/>
          <p:nvPr/>
        </p:nvSpPr>
        <p:spPr>
          <a:xfrm>
            <a:off x="327820" y="9108134"/>
            <a:ext cx="4862197" cy="258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79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大阪府知事登録旅行業 </a:t>
            </a:r>
            <a:r>
              <a:rPr kumimoji="1" lang="en-US" altLang="ja-JP" sz="1079" dirty="0">
                <a:latin typeface="メイリオ" panose="020B0604030504040204" pitchFamily="50" charset="-128"/>
                <a:ea typeface="メイリオ" panose="020B0604030504040204" pitchFamily="50" charset="-128"/>
              </a:rPr>
              <a:t>2-2996</a:t>
            </a:r>
            <a:r>
              <a:rPr kumimoji="1" lang="ja-JP" altLang="en-US" sz="1079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号 総合旅行業務取扱管理者</a:t>
            </a:r>
            <a:r>
              <a:rPr kumimoji="1" lang="en-US" altLang="ja-JP" sz="1079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1079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三好 久美子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FBB58DBD-32B3-B048-7162-B8A04DF575B2}"/>
              </a:ext>
            </a:extLst>
          </p:cNvPr>
          <p:cNvSpPr txBox="1"/>
          <p:nvPr/>
        </p:nvSpPr>
        <p:spPr>
          <a:xfrm>
            <a:off x="327820" y="9258113"/>
            <a:ext cx="2653088" cy="557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022" kern="1400" dirty="0">
                <a:solidFill>
                  <a:srgbClr val="99BB5A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rebuchet MS" panose="020B0603020202020204" pitchFamily="34" charset="0"/>
              </a:rPr>
              <a:t>Heartful Tours</a:t>
            </a:r>
            <a:endParaRPr lang="en-US" altLang="ja-JP" sz="756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956923AB-16B9-83B3-D7C9-E8354EABFB77}"/>
              </a:ext>
            </a:extLst>
          </p:cNvPr>
          <p:cNvSpPr txBox="1"/>
          <p:nvPr/>
        </p:nvSpPr>
        <p:spPr>
          <a:xfrm>
            <a:off x="327820" y="9759004"/>
            <a:ext cx="2858815" cy="623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9000"/>
              </a:lnSpc>
              <a:spcAft>
                <a:spcPts val="648"/>
              </a:spcAft>
            </a:pPr>
            <a:r>
              <a:rPr lang="ja-JP" altLang="en-US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ハートフルサンク トナリエオフィス</a:t>
            </a:r>
            <a:br>
              <a:rPr lang="en-US" altLang="ja-JP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〒</a:t>
            </a:r>
            <a:r>
              <a:rPr lang="en-US" altLang="ja-JP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590-0132</a:t>
            </a:r>
            <a:r>
              <a:rPr lang="ja-JP" altLang="en-US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堺市南区原山台</a:t>
            </a:r>
            <a:r>
              <a:rPr lang="en-US" altLang="ja-JP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丁</a:t>
            </a:r>
            <a:r>
              <a:rPr lang="en-US" altLang="ja-JP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番</a:t>
            </a:r>
            <a:r>
              <a:rPr lang="en-US" altLang="ja-JP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号</a:t>
            </a:r>
            <a:br>
              <a:rPr lang="en-US" altLang="ja-JP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トナリエ栂・美木多</a:t>
            </a:r>
            <a:r>
              <a:rPr lang="en-US" altLang="ja-JP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1-7</a:t>
            </a:r>
            <a:r>
              <a:rPr lang="ja-JP" altLang="en-US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FAX.072-294-6600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86BFFA9-62B7-724D-B2A8-14FDCFFFFA80}"/>
              </a:ext>
            </a:extLst>
          </p:cNvPr>
          <p:cNvSpPr txBox="1"/>
          <p:nvPr/>
        </p:nvSpPr>
        <p:spPr>
          <a:xfrm>
            <a:off x="3533693" y="9190345"/>
            <a:ext cx="3518375" cy="1155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40596">
              <a:defRPr/>
            </a:pP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（平日</a:t>
            </a:r>
            <a:r>
              <a:rPr kumimoji="1" lang="en-US" altLang="ja-JP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9</a:t>
            </a: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時から</a:t>
            </a:r>
            <a:r>
              <a:rPr kumimoji="1" lang="en-US" altLang="ja-JP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17</a:t>
            </a: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時）</a:t>
            </a:r>
          </a:p>
          <a:p>
            <a:pPr algn="r" defTabSz="640596">
              <a:defRPr/>
            </a:pPr>
            <a:r>
              <a:rPr kumimoji="1" lang="en-US" altLang="ja-JP" sz="2159" kern="1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072-294-6336</a:t>
            </a:r>
            <a:endParaRPr kumimoji="1" lang="en-US" altLang="ja-JP" sz="2115" kern="1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r" defTabSz="640596">
              <a:defRPr/>
            </a:pPr>
            <a:endParaRPr kumimoji="1" lang="ja-JP" altLang="en-US" sz="2115" kern="1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r" defTabSz="640596">
              <a:defRPr/>
            </a:pP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緊急の場合は時間外でもご連絡下さい。</a:t>
            </a:r>
          </a:p>
        </p:txBody>
      </p:sp>
      <p:sp>
        <p:nvSpPr>
          <p:cNvPr id="216" name="正方形/長方形 215">
            <a:extLst>
              <a:ext uri="{FF2B5EF4-FFF2-40B4-BE49-F238E27FC236}">
                <a16:creationId xmlns:a16="http://schemas.microsoft.com/office/drawing/2014/main" id="{05EEB8CE-05A0-ED7C-D340-CC729800A3D9}"/>
              </a:ext>
            </a:extLst>
          </p:cNvPr>
          <p:cNvSpPr/>
          <p:nvPr/>
        </p:nvSpPr>
        <p:spPr>
          <a:xfrm>
            <a:off x="4553557" y="856587"/>
            <a:ext cx="2818252" cy="74020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40596">
              <a:defRPr/>
            </a:pPr>
            <a:r>
              <a:rPr kumimoji="1" lang="ja-JP" altLang="en-US" sz="971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ご自宅への送迎時間等詳細は旅行開始の</a:t>
            </a:r>
            <a:r>
              <a:rPr kumimoji="1" lang="ja-JP" altLang="en-US" sz="971" b="1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前日に</a:t>
            </a:r>
            <a:endParaRPr kumimoji="1" lang="en-US" altLang="ja-JP" sz="971" b="1" kern="1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defTabSz="640596">
              <a:defRPr/>
            </a:pPr>
            <a:r>
              <a:rPr kumimoji="1" lang="ja-JP" altLang="en-US" sz="971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ご案内いたします</a:t>
            </a:r>
          </a:p>
          <a:p>
            <a:pPr defTabSz="640596">
              <a:defRPr/>
            </a:pPr>
            <a:r>
              <a:rPr kumimoji="1" lang="ja-JP" altLang="en-US" sz="971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＊交通渋滞、コロナ状況により施設、食事場所、</a:t>
            </a:r>
          </a:p>
          <a:p>
            <a:pPr defTabSz="640596">
              <a:defRPr/>
            </a:pPr>
            <a:r>
              <a:rPr kumimoji="1" lang="ja-JP" altLang="en-US" sz="971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帰着時間が変更になる場合があります。</a:t>
            </a:r>
          </a:p>
        </p:txBody>
      </p:sp>
      <p:sp>
        <p:nvSpPr>
          <p:cNvPr id="218" name="フローチャート: 代替処理 217">
            <a:extLst>
              <a:ext uri="{FF2B5EF4-FFF2-40B4-BE49-F238E27FC236}">
                <a16:creationId xmlns:a16="http://schemas.microsoft.com/office/drawing/2014/main" id="{56414500-AB6A-6446-8D93-F528F1C46AE8}"/>
              </a:ext>
            </a:extLst>
          </p:cNvPr>
          <p:cNvSpPr/>
          <p:nvPr/>
        </p:nvSpPr>
        <p:spPr>
          <a:xfrm>
            <a:off x="12599880" y="870605"/>
            <a:ext cx="2258129" cy="548783"/>
          </a:xfrm>
          <a:prstGeom prst="flowChartAlternateProcess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40596">
              <a:defRPr/>
            </a:pPr>
            <a:r>
              <a:rPr kumimoji="1" lang="ja-JP" altLang="en-US" sz="971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添乗員・ヘルパーが同行します。</a:t>
            </a:r>
          </a:p>
          <a:p>
            <a:pPr algn="ctr" defTabSz="640596">
              <a:defRPr/>
            </a:pPr>
            <a:r>
              <a:rPr kumimoji="1" lang="ja-JP" altLang="en-US" sz="971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おひとり様よりご参加いただけます。</a:t>
            </a:r>
            <a:endParaRPr kumimoji="1" lang="ja-JP" altLang="en-US" sz="900" b="1" kern="100" dirty="0">
              <a:solidFill>
                <a:srgbClr val="FF0000"/>
              </a:solidFill>
              <a:highlight>
                <a:srgbClr val="FFFF00"/>
              </a:highlight>
              <a:latin typeface="Calibri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19" name="テキスト ボックス 2">
            <a:extLst>
              <a:ext uri="{FF2B5EF4-FFF2-40B4-BE49-F238E27FC236}">
                <a16:creationId xmlns:a16="http://schemas.microsoft.com/office/drawing/2014/main" id="{D86A7F9A-A74F-21D8-4C55-0D732FF26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3291" y="1083068"/>
            <a:ext cx="3630700" cy="49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8694" tIns="49347" rIns="98694" bIns="49347" anchor="t" anchorCtr="0">
            <a:noAutofit/>
          </a:bodyPr>
          <a:lstStyle/>
          <a:p>
            <a:pPr algn="just"/>
            <a:r>
              <a:rPr lang="ja-JP" altLang="en-US" sz="97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←電動車椅子ＷＨＩＬＬ</a:t>
            </a:r>
            <a:endParaRPr lang="en-US" altLang="ja-JP" sz="97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97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これで段差も砂利道も移動距離がぐんと伸びます！</a:t>
            </a:r>
            <a:endParaRPr lang="en-US" altLang="ja-JP" sz="97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97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非日常体験へ！</a:t>
            </a:r>
            <a:endParaRPr lang="ja-JP" altLang="en-US" sz="1187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220" name="図 219">
            <a:extLst>
              <a:ext uri="{FF2B5EF4-FFF2-40B4-BE49-F238E27FC236}">
                <a16:creationId xmlns:a16="http://schemas.microsoft.com/office/drawing/2014/main" id="{1AD477D4-8427-2CBF-C442-26520D373F8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162" y="1001995"/>
            <a:ext cx="673723" cy="629789"/>
          </a:xfrm>
          <a:prstGeom prst="rect">
            <a:avLst/>
          </a:prstGeom>
        </p:spPr>
      </p:pic>
      <p:sp>
        <p:nvSpPr>
          <p:cNvPr id="221" name="テキスト ボックス 220">
            <a:extLst>
              <a:ext uri="{FF2B5EF4-FFF2-40B4-BE49-F238E27FC236}">
                <a16:creationId xmlns:a16="http://schemas.microsoft.com/office/drawing/2014/main" id="{F328DE9C-84A2-9802-5196-F28B363DDD6B}"/>
              </a:ext>
            </a:extLst>
          </p:cNvPr>
          <p:cNvSpPr txBox="1"/>
          <p:nvPr/>
        </p:nvSpPr>
        <p:spPr>
          <a:xfrm>
            <a:off x="8025741" y="551684"/>
            <a:ext cx="4354229" cy="490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40596">
              <a:defRPr/>
            </a:pP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移動支援は「障がい者手帳」をお持ちの方が対象です。</a:t>
            </a:r>
            <a:endParaRPr kumimoji="1" lang="en-US" altLang="ja-JP" sz="1295" kern="1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 defTabSz="640596">
              <a:defRPr/>
            </a:pP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詳細につきましては職員までお尋ね下さい。</a:t>
            </a:r>
          </a:p>
        </p:txBody>
      </p:sp>
      <p:sp>
        <p:nvSpPr>
          <p:cNvPr id="222" name="テキスト ボックス 221">
            <a:extLst>
              <a:ext uri="{FF2B5EF4-FFF2-40B4-BE49-F238E27FC236}">
                <a16:creationId xmlns:a16="http://schemas.microsoft.com/office/drawing/2014/main" id="{02C11ABE-80DA-B6AB-A641-FC70414DE756}"/>
              </a:ext>
            </a:extLst>
          </p:cNvPr>
          <p:cNvSpPr txBox="1"/>
          <p:nvPr/>
        </p:nvSpPr>
        <p:spPr>
          <a:xfrm>
            <a:off x="5875508" y="1934401"/>
            <a:ext cx="1479740" cy="258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43123">
              <a:defRPr/>
            </a:pPr>
            <a:r>
              <a:rPr kumimoji="1" lang="ja-JP" altLang="en-US" sz="1078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最少催行人員</a:t>
            </a:r>
            <a:r>
              <a:rPr kumimoji="1" lang="en-US" altLang="ja-JP" sz="1078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:16</a:t>
            </a:r>
            <a:r>
              <a:rPr kumimoji="1" lang="ja-JP" altLang="en-US" sz="1078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名</a:t>
            </a:r>
            <a:endParaRPr kumimoji="1" lang="en-US" altLang="ja-JP" sz="898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BA51132D-DE52-4363-86B4-5F54D389768A}"/>
              </a:ext>
            </a:extLst>
          </p:cNvPr>
          <p:cNvSpPr txBox="1"/>
          <p:nvPr/>
        </p:nvSpPr>
        <p:spPr>
          <a:xfrm>
            <a:off x="13474490" y="5004842"/>
            <a:ext cx="1479740" cy="258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43123">
              <a:defRPr/>
            </a:pPr>
            <a:r>
              <a:rPr kumimoji="1" lang="ja-JP" altLang="en-US" sz="1078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最少催行人員</a:t>
            </a:r>
            <a:r>
              <a:rPr kumimoji="1" lang="en-US" altLang="ja-JP" sz="1078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:16</a:t>
            </a:r>
            <a:r>
              <a:rPr kumimoji="1" lang="ja-JP" altLang="en-US" sz="1078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名</a:t>
            </a:r>
            <a:endParaRPr kumimoji="1" lang="en-US" altLang="ja-JP" sz="898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graphicFrame>
        <p:nvGraphicFramePr>
          <p:cNvPr id="141" name="表 12">
            <a:extLst>
              <a:ext uri="{FF2B5EF4-FFF2-40B4-BE49-F238E27FC236}">
                <a16:creationId xmlns:a16="http://schemas.microsoft.com/office/drawing/2014/main" id="{E9C7BB21-B525-F7F7-A9A2-AD04EE88F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640419"/>
              </p:ext>
            </p:extLst>
          </p:nvPr>
        </p:nvGraphicFramePr>
        <p:xfrm>
          <a:off x="339686" y="2227089"/>
          <a:ext cx="6938515" cy="5873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8800">
                  <a:extLst>
                    <a:ext uri="{9D8B030D-6E8A-4147-A177-3AD203B41FA5}">
                      <a16:colId xmlns:a16="http://schemas.microsoft.com/office/drawing/2014/main" val="2867972075"/>
                    </a:ext>
                  </a:extLst>
                </a:gridCol>
                <a:gridCol w="5019715">
                  <a:extLst>
                    <a:ext uri="{9D8B030D-6E8A-4147-A177-3AD203B41FA5}">
                      <a16:colId xmlns:a16="http://schemas.microsoft.com/office/drawing/2014/main" val="246693152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日（土）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009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0855224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8428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日（火）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009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5722189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11832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日（木）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009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50049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97862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日（土）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009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586774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kumimoji="1" lang="ja-JP" altLang="en-US" sz="1500" dirty="0"/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347092"/>
                  </a:ext>
                </a:extLst>
              </a:tr>
            </a:tbl>
          </a:graphicData>
        </a:graphic>
      </p:graphicFrame>
      <p:graphicFrame>
        <p:nvGraphicFramePr>
          <p:cNvPr id="142" name="表 12">
            <a:extLst>
              <a:ext uri="{FF2B5EF4-FFF2-40B4-BE49-F238E27FC236}">
                <a16:creationId xmlns:a16="http://schemas.microsoft.com/office/drawing/2014/main" id="{66CFD839-CFFA-E952-39B9-5257F50D2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352923"/>
              </p:ext>
            </p:extLst>
          </p:nvPr>
        </p:nvGraphicFramePr>
        <p:xfrm>
          <a:off x="7935818" y="5292812"/>
          <a:ext cx="6937337" cy="2939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622">
                  <a:extLst>
                    <a:ext uri="{9D8B030D-6E8A-4147-A177-3AD203B41FA5}">
                      <a16:colId xmlns:a16="http://schemas.microsoft.com/office/drawing/2014/main" val="2867972075"/>
                    </a:ext>
                  </a:extLst>
                </a:gridCol>
                <a:gridCol w="5019715">
                  <a:extLst>
                    <a:ext uri="{9D8B030D-6E8A-4147-A177-3AD203B41FA5}">
                      <a16:colId xmlns:a16="http://schemas.microsoft.com/office/drawing/2014/main" val="2466931528"/>
                    </a:ext>
                  </a:extLst>
                </a:gridCol>
              </a:tblGrid>
              <a:tr h="388853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11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日（火）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009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50049"/>
                  </a:ext>
                </a:extLst>
              </a:tr>
              <a:tr h="1080375">
                <a:tc>
                  <a:txBody>
                    <a:bodyPr/>
                    <a:lstStyle/>
                    <a:p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225933"/>
                  </a:ext>
                </a:extLst>
              </a:tr>
              <a:tr h="390384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13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日（木）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009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7658239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176927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B410B5-23D9-ACC9-701E-F5B865892B80}"/>
              </a:ext>
            </a:extLst>
          </p:cNvPr>
          <p:cNvSpPr txBox="1"/>
          <p:nvPr/>
        </p:nvSpPr>
        <p:spPr>
          <a:xfrm>
            <a:off x="199328" y="890715"/>
            <a:ext cx="4354229" cy="690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40596">
              <a:defRPr/>
            </a:pP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・参加人数・現地事情等によって、料金が変わります。</a:t>
            </a:r>
            <a:endParaRPr kumimoji="1" lang="en-US" altLang="ja-JP" sz="1295" kern="1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 defTabSz="640596">
              <a:defRPr/>
            </a:pP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・早割などお得特典があります、詳しくは担当まで。</a:t>
            </a:r>
            <a:endParaRPr kumimoji="1" lang="en-US" altLang="ja-JP" sz="1295" kern="1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 defTabSz="640596">
              <a:defRPr/>
            </a:pP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・確定内容を</a:t>
            </a:r>
            <a:r>
              <a:rPr kumimoji="1" lang="en-US" altLang="ja-JP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6</a:t>
            </a: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月を目処にご案内させていただきます。</a:t>
            </a:r>
            <a:endParaRPr kumimoji="1" lang="en-US" altLang="ja-JP" sz="1295" kern="1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A00CD91-328A-08E9-49D0-E00E57128B2A}"/>
              </a:ext>
            </a:extLst>
          </p:cNvPr>
          <p:cNvSpPr txBox="1"/>
          <p:nvPr/>
        </p:nvSpPr>
        <p:spPr>
          <a:xfrm>
            <a:off x="236585" y="8180436"/>
            <a:ext cx="4513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40596">
              <a:defRPr/>
            </a:pPr>
            <a:r>
              <a:rPr kumimoji="1" lang="en-US" altLang="ja-JP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※</a:t>
            </a:r>
            <a:r>
              <a:rPr kumimoji="1" lang="ja-JP" altLang="en-US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表示料金は税込み料金、代金</a:t>
            </a:r>
            <a:r>
              <a:rPr kumimoji="1" lang="ja-JP" altLang="ja-JP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横の表示時間は片道乗車時間です。</a:t>
            </a:r>
          </a:p>
          <a:p>
            <a:pPr defTabSz="640596">
              <a:defRPr/>
            </a:pPr>
            <a:r>
              <a:rPr kumimoji="1" lang="en-US" altLang="ja-JP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※</a:t>
            </a:r>
            <a:r>
              <a:rPr kumimoji="1" lang="ja-JP" altLang="en-US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移動支援のご利用には弊社との契約が必要です。</a:t>
            </a:r>
            <a:br>
              <a:rPr kumimoji="1" lang="en-US" altLang="ja-JP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</a:br>
            <a:r>
              <a:rPr kumimoji="1" lang="en-US" altLang="ja-JP" sz="1000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※</a:t>
            </a:r>
            <a:r>
              <a:rPr kumimoji="1" lang="ja-JP" altLang="en-US" sz="1000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キャンセルは２日前まで無料です。前日以降はキャンセル料が</a:t>
            </a:r>
            <a:r>
              <a:rPr kumimoji="1" lang="en-US" altLang="ja-JP" sz="1000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1000</a:t>
            </a:r>
            <a:r>
              <a:rPr kumimoji="1" lang="ja-JP" altLang="en-US" sz="1000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円</a:t>
            </a:r>
            <a:endParaRPr kumimoji="1" lang="en-US" altLang="ja-JP" sz="1000" kern="1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defTabSz="640596">
              <a:defRPr/>
            </a:pPr>
            <a:r>
              <a:rPr kumimoji="1" lang="ja-JP" altLang="en-US" sz="1000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発生しますのでご留意ください。</a:t>
            </a:r>
            <a:endParaRPr kumimoji="1" lang="ja-JP" altLang="ja-JP" sz="1000" kern="1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8938BB4-A5EE-4710-0B0B-2E0702563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7" t="50000" r="4191"/>
          <a:stretch/>
        </p:blipFill>
        <p:spPr>
          <a:xfrm>
            <a:off x="2262622" y="2233162"/>
            <a:ext cx="5004954" cy="352800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FF7C875B-BEA6-E6A4-F83C-0693A0E5CDCF}"/>
              </a:ext>
            </a:extLst>
          </p:cNvPr>
          <p:cNvSpPr/>
          <p:nvPr/>
        </p:nvSpPr>
        <p:spPr>
          <a:xfrm>
            <a:off x="2396171" y="2320621"/>
            <a:ext cx="519942" cy="22156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短距離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67B2A10-3A51-8F97-6C09-268B8D4FCD0A}"/>
              </a:ext>
            </a:extLst>
          </p:cNvPr>
          <p:cNvSpPr txBox="1"/>
          <p:nvPr/>
        </p:nvSpPr>
        <p:spPr>
          <a:xfrm>
            <a:off x="345446" y="2623985"/>
            <a:ext cx="828000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担当</a:t>
            </a:r>
            <a:r>
              <a:rPr kumimoji="1" lang="en-US" altLang="ja-JP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三好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C66D4A3-A5FC-C3AD-BDE7-2721839D57CD}"/>
              </a:ext>
            </a:extLst>
          </p:cNvPr>
          <p:cNvSpPr/>
          <p:nvPr/>
        </p:nvSpPr>
        <p:spPr>
          <a:xfrm>
            <a:off x="1766823" y="2643106"/>
            <a:ext cx="471600" cy="16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kumimoji="1" lang="ja-JP" altLang="en-US" sz="988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堺</a:t>
            </a: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C0E3CC91-1F12-015C-F5FE-7D57E10347E0}"/>
              </a:ext>
            </a:extLst>
          </p:cNvPr>
          <p:cNvSpPr/>
          <p:nvPr/>
        </p:nvSpPr>
        <p:spPr>
          <a:xfrm>
            <a:off x="1058041" y="2637095"/>
            <a:ext cx="354506" cy="18012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30</a:t>
            </a:r>
            <a:r>
              <a:rPr kumimoji="1" lang="ja-JP" altLang="en-US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分</a:t>
            </a:r>
            <a:endParaRPr kumimoji="1" lang="ja-JP" altLang="en-US" sz="772" dirty="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CACC3DE7-D5A8-A44D-0B76-6F06ADC22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7" t="50000" r="4191"/>
          <a:stretch/>
        </p:blipFill>
        <p:spPr>
          <a:xfrm>
            <a:off x="9860512" y="3263582"/>
            <a:ext cx="5004954" cy="352800"/>
          </a:xfrm>
          <a:prstGeom prst="rect">
            <a:avLst/>
          </a:prstGeom>
        </p:spPr>
      </p:pic>
      <p:sp>
        <p:nvSpPr>
          <p:cNvPr id="25" name="楕円 24">
            <a:extLst>
              <a:ext uri="{FF2B5EF4-FFF2-40B4-BE49-F238E27FC236}">
                <a16:creationId xmlns:a16="http://schemas.microsoft.com/office/drawing/2014/main" id="{DD4CFED6-8EC4-0FB7-6C47-D61E6DB26E32}"/>
              </a:ext>
            </a:extLst>
          </p:cNvPr>
          <p:cNvSpPr/>
          <p:nvPr/>
        </p:nvSpPr>
        <p:spPr>
          <a:xfrm>
            <a:off x="9994061" y="3351041"/>
            <a:ext cx="519942" cy="22156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長距離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47CBBE0-EC58-6747-FF14-C6D25E0F8E55}"/>
              </a:ext>
            </a:extLst>
          </p:cNvPr>
          <p:cNvSpPr txBox="1"/>
          <p:nvPr/>
        </p:nvSpPr>
        <p:spPr>
          <a:xfrm>
            <a:off x="9854251" y="3772763"/>
            <a:ext cx="2322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5255">
              <a:defRPr/>
            </a:pP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9:00-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９</a:t>
            </a: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:30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各ご自宅＝＝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11:00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下賀茂神社（御手洗神事）＝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13:00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ゆば泉 宝が池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ご昼食）＝＝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16:30-17:30</a:t>
            </a:r>
            <a:r>
              <a: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各ご自宅</a:t>
            </a:r>
            <a:r>
              <a:rPr kumimoji="1" lang="ja-JP" altLang="en-US" sz="1000" b="1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 </a:t>
            </a:r>
            <a:endParaRPr kumimoji="1" lang="ja-JP" altLang="en-US" sz="1000" b="1" kern="100" dirty="0">
              <a:solidFill>
                <a:srgbClr val="FF0000"/>
              </a:solidFill>
              <a:highlight>
                <a:srgbClr val="FFFF00"/>
              </a:highlight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8BAD97E-CB73-CE77-F841-EABC2F4065CA}"/>
              </a:ext>
            </a:extLst>
          </p:cNvPr>
          <p:cNvSpPr txBox="1"/>
          <p:nvPr/>
        </p:nvSpPr>
        <p:spPr>
          <a:xfrm>
            <a:off x="7950479" y="3652025"/>
            <a:ext cx="828000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担当</a:t>
            </a:r>
            <a:r>
              <a:rPr kumimoji="1" lang="en-US" altLang="ja-JP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三好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02BFB89-19CB-27A1-04CC-BEF83A1AD83A}"/>
              </a:ext>
            </a:extLst>
          </p:cNvPr>
          <p:cNvSpPr txBox="1"/>
          <p:nvPr/>
        </p:nvSpPr>
        <p:spPr>
          <a:xfrm>
            <a:off x="7944363" y="4520104"/>
            <a:ext cx="1908000" cy="202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18" dirty="0">
                <a:latin typeface="メイリオ" panose="020B0604030504040204" pitchFamily="50" charset="-128"/>
                <a:ea typeface="メイリオ" panose="020B0604030504040204" pitchFamily="50" charset="-128"/>
              </a:rPr>
              <a:t>昼食</a:t>
            </a:r>
            <a:r>
              <a:rPr kumimoji="1" lang="en-US" altLang="ja-JP" sz="718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718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くみあげ湯葉ランチコース</a:t>
            </a:r>
            <a:endParaRPr kumimoji="1" lang="ja-JP" altLang="en-US" sz="718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8E8757AF-CE7F-84BC-D3A9-6BA029119283}"/>
              </a:ext>
            </a:extLst>
          </p:cNvPr>
          <p:cNvSpPr/>
          <p:nvPr/>
        </p:nvSpPr>
        <p:spPr>
          <a:xfrm>
            <a:off x="9360057" y="3674741"/>
            <a:ext cx="471600" cy="16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kumimoji="1" lang="ja-JP" altLang="en-US" sz="988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京都</a:t>
            </a: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0BF6F2F7-7D7D-ABAD-5D59-59356DD523E7}"/>
              </a:ext>
            </a:extLst>
          </p:cNvPr>
          <p:cNvSpPr/>
          <p:nvPr/>
        </p:nvSpPr>
        <p:spPr>
          <a:xfrm>
            <a:off x="8697889" y="3668730"/>
            <a:ext cx="354506" cy="18012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90</a:t>
            </a:r>
            <a:r>
              <a:rPr kumimoji="1" lang="ja-JP" altLang="en-US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分</a:t>
            </a:r>
            <a:endParaRPr kumimoji="1" lang="ja-JP" altLang="en-US" sz="772" dirty="0"/>
          </a:p>
        </p:txBody>
      </p:sp>
      <p:sp>
        <p:nvSpPr>
          <p:cNvPr id="232" name="テキスト ボックス 231">
            <a:extLst>
              <a:ext uri="{FF2B5EF4-FFF2-40B4-BE49-F238E27FC236}">
                <a16:creationId xmlns:a16="http://schemas.microsoft.com/office/drawing/2014/main" id="{04B40280-9092-A84E-C875-5585B8B66EDE}"/>
              </a:ext>
            </a:extLst>
          </p:cNvPr>
          <p:cNvSpPr txBox="1"/>
          <p:nvPr/>
        </p:nvSpPr>
        <p:spPr>
          <a:xfrm>
            <a:off x="10514003" y="3218438"/>
            <a:ext cx="410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下賀茂神社　みたらし祭</a:t>
            </a:r>
            <a:endParaRPr kumimoji="1" lang="en-US" altLang="ja-JP" dirty="0">
              <a:ln w="9525">
                <a:noFill/>
              </a:ln>
              <a:solidFill>
                <a:srgbClr val="FF0000"/>
              </a:solidFill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234" name="テキスト ボックス 233">
            <a:extLst>
              <a:ext uri="{FF2B5EF4-FFF2-40B4-BE49-F238E27FC236}">
                <a16:creationId xmlns:a16="http://schemas.microsoft.com/office/drawing/2014/main" id="{CD22369F-8215-CF31-0A46-AD03C12F7198}"/>
              </a:ext>
            </a:extLst>
          </p:cNvPr>
          <p:cNvSpPr txBox="1"/>
          <p:nvPr/>
        </p:nvSpPr>
        <p:spPr>
          <a:xfrm>
            <a:off x="2910977" y="2200928"/>
            <a:ext cx="4114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800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おもしろ仏像講座</a:t>
            </a:r>
          </a:p>
        </p:txBody>
      </p:sp>
      <p:sp>
        <p:nvSpPr>
          <p:cNvPr id="245" name="テキスト ボックス 244">
            <a:extLst>
              <a:ext uri="{FF2B5EF4-FFF2-40B4-BE49-F238E27FC236}">
                <a16:creationId xmlns:a16="http://schemas.microsoft.com/office/drawing/2014/main" id="{85813486-F3FB-EEBF-4724-88B8753AEAE4}"/>
              </a:ext>
            </a:extLst>
          </p:cNvPr>
          <p:cNvSpPr txBox="1"/>
          <p:nvPr/>
        </p:nvSpPr>
        <p:spPr>
          <a:xfrm>
            <a:off x="9863576" y="2207014"/>
            <a:ext cx="27341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5255">
              <a:defRPr/>
            </a:pP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9:00-9:30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各ご自宅＝＝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いけばな発症の地☆頂法寺六角堂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（参拝と御朱印）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==</a:t>
            </a:r>
          </a:p>
          <a:p>
            <a:pPr defTabSz="575255">
              <a:defRPr/>
            </a:pP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東山を一望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Anchor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京都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階（ご昼食）</a:t>
            </a:r>
            <a:endParaRPr kumimoji="1"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16:30-17:00</a:t>
            </a:r>
            <a:r>
              <a: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各ご自宅</a:t>
            </a:r>
            <a:r>
              <a:rPr kumimoji="1" lang="ja-JP" altLang="en-US" sz="1000" b="1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 </a:t>
            </a:r>
            <a:endParaRPr kumimoji="1" lang="ja-JP" altLang="en-US" sz="1000" b="1" kern="100" dirty="0">
              <a:solidFill>
                <a:srgbClr val="FF0000"/>
              </a:solidFill>
              <a:highlight>
                <a:srgbClr val="FFFF00"/>
              </a:highlight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51" name="楕円 250">
            <a:extLst>
              <a:ext uri="{FF2B5EF4-FFF2-40B4-BE49-F238E27FC236}">
                <a16:creationId xmlns:a16="http://schemas.microsoft.com/office/drawing/2014/main" id="{0275C75E-D58D-216D-E4B8-1E667FFC47F7}"/>
              </a:ext>
            </a:extLst>
          </p:cNvPr>
          <p:cNvSpPr/>
          <p:nvPr/>
        </p:nvSpPr>
        <p:spPr>
          <a:xfrm>
            <a:off x="9994645" y="1880233"/>
            <a:ext cx="519942" cy="22156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長距離</a:t>
            </a:r>
          </a:p>
        </p:txBody>
      </p:sp>
      <p:sp>
        <p:nvSpPr>
          <p:cNvPr id="252" name="テキスト ボックス 251">
            <a:extLst>
              <a:ext uri="{FF2B5EF4-FFF2-40B4-BE49-F238E27FC236}">
                <a16:creationId xmlns:a16="http://schemas.microsoft.com/office/drawing/2014/main" id="{1376ADEC-C79F-5FDC-FD1F-AC8C7C58F28E}"/>
              </a:ext>
            </a:extLst>
          </p:cNvPr>
          <p:cNvSpPr txBox="1"/>
          <p:nvPr/>
        </p:nvSpPr>
        <p:spPr>
          <a:xfrm>
            <a:off x="7942348" y="2183596"/>
            <a:ext cx="828000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担当</a:t>
            </a:r>
            <a:r>
              <a:rPr kumimoji="1" lang="en-US" altLang="ja-JP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三好</a:t>
            </a:r>
          </a:p>
        </p:txBody>
      </p:sp>
      <p:sp>
        <p:nvSpPr>
          <p:cNvPr id="253" name="テキスト ボックス 252">
            <a:extLst>
              <a:ext uri="{FF2B5EF4-FFF2-40B4-BE49-F238E27FC236}">
                <a16:creationId xmlns:a16="http://schemas.microsoft.com/office/drawing/2014/main" id="{8EA62749-BB21-3BD5-DD20-6B7F35BF8FDC}"/>
              </a:ext>
            </a:extLst>
          </p:cNvPr>
          <p:cNvSpPr txBox="1"/>
          <p:nvPr/>
        </p:nvSpPr>
        <p:spPr>
          <a:xfrm>
            <a:off x="7942191" y="3042200"/>
            <a:ext cx="1908000" cy="20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昼食</a:t>
            </a:r>
            <a:r>
              <a:rPr kumimoji="1"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パスタランチ</a:t>
            </a:r>
            <a:endParaRPr kumimoji="1" lang="ja-JP" altLang="en-US" sz="7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4" name="正方形/長方形 253">
            <a:extLst>
              <a:ext uri="{FF2B5EF4-FFF2-40B4-BE49-F238E27FC236}">
                <a16:creationId xmlns:a16="http://schemas.microsoft.com/office/drawing/2014/main" id="{6898E122-BF93-AC67-04C2-89268623A119}"/>
              </a:ext>
            </a:extLst>
          </p:cNvPr>
          <p:cNvSpPr/>
          <p:nvPr/>
        </p:nvSpPr>
        <p:spPr>
          <a:xfrm>
            <a:off x="9257991" y="2194125"/>
            <a:ext cx="575757" cy="16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kumimoji="1" lang="ja-JP" altLang="en-US" sz="988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京都</a:t>
            </a:r>
          </a:p>
        </p:txBody>
      </p:sp>
      <p:sp>
        <p:nvSpPr>
          <p:cNvPr id="255" name="楕円 254">
            <a:extLst>
              <a:ext uri="{FF2B5EF4-FFF2-40B4-BE49-F238E27FC236}">
                <a16:creationId xmlns:a16="http://schemas.microsoft.com/office/drawing/2014/main" id="{F04FEC2A-8648-C9EE-471F-F39ACC713400}"/>
              </a:ext>
            </a:extLst>
          </p:cNvPr>
          <p:cNvSpPr/>
          <p:nvPr/>
        </p:nvSpPr>
        <p:spPr>
          <a:xfrm>
            <a:off x="8697889" y="2188114"/>
            <a:ext cx="354506" cy="18012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70</a:t>
            </a:r>
            <a:r>
              <a:rPr kumimoji="1" lang="ja-JP" altLang="en-US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分</a:t>
            </a:r>
            <a:endParaRPr kumimoji="1" lang="ja-JP" altLang="en-US" sz="772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C227503-C83B-8C61-2FCF-8C92D3433E21}"/>
              </a:ext>
            </a:extLst>
          </p:cNvPr>
          <p:cNvSpPr txBox="1"/>
          <p:nvPr/>
        </p:nvSpPr>
        <p:spPr>
          <a:xfrm>
            <a:off x="7942821" y="2425859"/>
            <a:ext cx="190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3123">
              <a:defRPr/>
            </a:pPr>
            <a:r>
              <a:rPr kumimoji="1" lang="en-US" altLang="ja-JP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12,500</a:t>
            </a:r>
            <a:r>
              <a:rPr kumimoji="1" lang="ja-JP" altLang="en-US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endParaRPr kumimoji="1" lang="en-US" altLang="ja-JP" sz="2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 defTabSz="443123">
              <a:defRPr/>
            </a:pP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(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移動支援</a:t>
            </a:r>
            <a:r>
              <a:rPr kumimoji="1" lang="en-US" altLang="ja-JP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4,000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)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B3995EFB-3D22-BEAF-2866-FEC7285E2A75}"/>
              </a:ext>
            </a:extLst>
          </p:cNvPr>
          <p:cNvSpPr txBox="1"/>
          <p:nvPr/>
        </p:nvSpPr>
        <p:spPr>
          <a:xfrm>
            <a:off x="2256361" y="2834521"/>
            <a:ext cx="3009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0596">
              <a:defRPr/>
            </a:pP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13:00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各ご自宅＝＝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13:30 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トナリエ弊社施設＝＝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おもしろ仏像講座</a:t>
            </a: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講師仏像ｺｰﾃﾞｨﾈｰﾀｰ樋口氏</a:t>
            </a: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defTabSz="640596">
              <a:defRPr/>
            </a:pP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15:00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出発＝＝</a:t>
            </a: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15:30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各ご自宅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AEF48ECE-F268-B5B6-8234-A24D6ED0569F}"/>
              </a:ext>
            </a:extLst>
          </p:cNvPr>
          <p:cNvSpPr txBox="1"/>
          <p:nvPr/>
        </p:nvSpPr>
        <p:spPr>
          <a:xfrm>
            <a:off x="346884" y="2860631"/>
            <a:ext cx="1908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3456">
              <a:defRPr/>
            </a:pPr>
            <a:r>
              <a:rPr kumimoji="1" lang="en-US" altLang="ja-JP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 1,000</a:t>
            </a:r>
            <a:r>
              <a:rPr kumimoji="1" lang="ja-JP" altLang="en-US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endParaRPr kumimoji="1" lang="en-US" altLang="ja-JP" sz="2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 defTabSz="493456">
              <a:defRPr/>
            </a:pP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(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移動支援無料</a:t>
            </a: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)</a:t>
            </a: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E4EC16B4-7E5C-2DA1-8470-92087B0B72C6}"/>
              </a:ext>
            </a:extLst>
          </p:cNvPr>
          <p:cNvSpPr txBox="1"/>
          <p:nvPr/>
        </p:nvSpPr>
        <p:spPr>
          <a:xfrm>
            <a:off x="346473" y="3486743"/>
            <a:ext cx="1908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西国巡礼ツアーご参加の方は無料</a:t>
            </a:r>
            <a:endParaRPr kumimoji="1" lang="ja-JP" altLang="en-US" sz="7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楕円 271">
            <a:extLst>
              <a:ext uri="{FF2B5EF4-FFF2-40B4-BE49-F238E27FC236}">
                <a16:creationId xmlns:a16="http://schemas.microsoft.com/office/drawing/2014/main" id="{EA4BBAD9-7E54-7BE6-F44B-918AB40C453C}"/>
              </a:ext>
            </a:extLst>
          </p:cNvPr>
          <p:cNvSpPr/>
          <p:nvPr/>
        </p:nvSpPr>
        <p:spPr>
          <a:xfrm>
            <a:off x="-822086" y="3407418"/>
            <a:ext cx="648000" cy="1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全対応</a:t>
            </a:r>
          </a:p>
        </p:txBody>
      </p:sp>
      <p:sp>
        <p:nvSpPr>
          <p:cNvPr id="235" name="楕円 271">
            <a:extLst>
              <a:ext uri="{FF2B5EF4-FFF2-40B4-BE49-F238E27FC236}">
                <a16:creationId xmlns:a16="http://schemas.microsoft.com/office/drawing/2014/main" id="{DC48A758-B1D0-FEF7-3507-89A555B4DEFF}"/>
              </a:ext>
            </a:extLst>
          </p:cNvPr>
          <p:cNvSpPr/>
          <p:nvPr/>
        </p:nvSpPr>
        <p:spPr>
          <a:xfrm>
            <a:off x="-825191" y="3765355"/>
            <a:ext cx="648000" cy="1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移乗可</a:t>
            </a:r>
          </a:p>
        </p:txBody>
      </p:sp>
      <p:sp>
        <p:nvSpPr>
          <p:cNvPr id="237" name="楕円 271">
            <a:extLst>
              <a:ext uri="{FF2B5EF4-FFF2-40B4-BE49-F238E27FC236}">
                <a16:creationId xmlns:a16="http://schemas.microsoft.com/office/drawing/2014/main" id="{860E56CE-5718-DA7C-8A2A-AB879526322F}"/>
              </a:ext>
            </a:extLst>
          </p:cNvPr>
          <p:cNvSpPr/>
          <p:nvPr/>
        </p:nvSpPr>
        <p:spPr>
          <a:xfrm>
            <a:off x="-824104" y="4446454"/>
            <a:ext cx="648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ＡＤＬ自立</a:t>
            </a:r>
          </a:p>
        </p:txBody>
      </p:sp>
      <p:sp>
        <p:nvSpPr>
          <p:cNvPr id="238" name="楕円 271">
            <a:extLst>
              <a:ext uri="{FF2B5EF4-FFF2-40B4-BE49-F238E27FC236}">
                <a16:creationId xmlns:a16="http://schemas.microsoft.com/office/drawing/2014/main" id="{7C9B50DF-51FF-B1A0-230D-00F3C384115A}"/>
              </a:ext>
            </a:extLst>
          </p:cNvPr>
          <p:cNvSpPr/>
          <p:nvPr/>
        </p:nvSpPr>
        <p:spPr>
          <a:xfrm>
            <a:off x="-825191" y="4110886"/>
            <a:ext cx="648000" cy="180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階段あり</a:t>
            </a:r>
          </a:p>
        </p:txBody>
      </p:sp>
      <p:sp>
        <p:nvSpPr>
          <p:cNvPr id="57" name="楕円 271">
            <a:extLst>
              <a:ext uri="{FF2B5EF4-FFF2-40B4-BE49-F238E27FC236}">
                <a16:creationId xmlns:a16="http://schemas.microsoft.com/office/drawing/2014/main" id="{695C78E8-2257-125C-2999-6B5979676DA2}"/>
              </a:ext>
            </a:extLst>
          </p:cNvPr>
          <p:cNvSpPr/>
          <p:nvPr/>
        </p:nvSpPr>
        <p:spPr>
          <a:xfrm>
            <a:off x="14173480" y="2053063"/>
            <a:ext cx="648000" cy="1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全対応</a:t>
            </a:r>
          </a:p>
        </p:txBody>
      </p:sp>
      <p:sp>
        <p:nvSpPr>
          <p:cNvPr id="147" name="楕円 271">
            <a:extLst>
              <a:ext uri="{FF2B5EF4-FFF2-40B4-BE49-F238E27FC236}">
                <a16:creationId xmlns:a16="http://schemas.microsoft.com/office/drawing/2014/main" id="{027F9972-FFD0-D8F3-D827-16E78816CF6F}"/>
              </a:ext>
            </a:extLst>
          </p:cNvPr>
          <p:cNvSpPr/>
          <p:nvPr/>
        </p:nvSpPr>
        <p:spPr>
          <a:xfrm>
            <a:off x="6624232" y="2442888"/>
            <a:ext cx="648000" cy="1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ysClr val="windowText" lastClr="00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全対応</a:t>
            </a:r>
          </a:p>
        </p:txBody>
      </p:sp>
      <p:sp>
        <p:nvSpPr>
          <p:cNvPr id="149" name="楕円 271">
            <a:extLst>
              <a:ext uri="{FF2B5EF4-FFF2-40B4-BE49-F238E27FC236}">
                <a16:creationId xmlns:a16="http://schemas.microsoft.com/office/drawing/2014/main" id="{7A34C284-4F5C-CF11-4045-702FFC6BEAFB}"/>
              </a:ext>
            </a:extLst>
          </p:cNvPr>
          <p:cNvSpPr/>
          <p:nvPr/>
        </p:nvSpPr>
        <p:spPr>
          <a:xfrm>
            <a:off x="14173480" y="3515183"/>
            <a:ext cx="648000" cy="1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全対応</a:t>
            </a: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E9F46813-B652-6EAD-A0B4-ED6213B22040}"/>
              </a:ext>
            </a:extLst>
          </p:cNvPr>
          <p:cNvSpPr txBox="1"/>
          <p:nvPr/>
        </p:nvSpPr>
        <p:spPr>
          <a:xfrm>
            <a:off x="7944774" y="3912168"/>
            <a:ext cx="1908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3456">
              <a:defRPr/>
            </a:pPr>
            <a:r>
              <a:rPr kumimoji="1" lang="en-US" altLang="ja-JP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 16,000</a:t>
            </a:r>
            <a:r>
              <a:rPr kumimoji="1" lang="ja-JP" altLang="en-US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endParaRPr kumimoji="1" lang="en-US" altLang="ja-JP" sz="2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 defTabSz="493456">
              <a:defRPr/>
            </a:pP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(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移動支援</a:t>
            </a:r>
            <a:r>
              <a:rPr kumimoji="1" lang="en-US" altLang="ja-JP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4,800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)</a:t>
            </a:r>
          </a:p>
        </p:txBody>
      </p:sp>
      <p:pic>
        <p:nvPicPr>
          <p:cNvPr id="240" name="図 239" descr="公園にいる人たち&#10;&#10;中程度の精度で自動的に生成された説明">
            <a:extLst>
              <a:ext uri="{FF2B5EF4-FFF2-40B4-BE49-F238E27FC236}">
                <a16:creationId xmlns:a16="http://schemas.microsoft.com/office/drawing/2014/main" id="{6E44C221-FECA-F002-F855-AB9A0B5082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7" r="1"/>
          <a:stretch/>
        </p:blipFill>
        <p:spPr>
          <a:xfrm>
            <a:off x="13401789" y="3720939"/>
            <a:ext cx="1430465" cy="972000"/>
          </a:xfrm>
          <a:prstGeom prst="rect">
            <a:avLst/>
          </a:prstGeom>
        </p:spPr>
      </p:pic>
      <p:pic>
        <p:nvPicPr>
          <p:cNvPr id="242" name="図 241" descr="テーブルの上にあるいろんな食べ物&#10;&#10;中程度の精度で自動的に生成された説明">
            <a:extLst>
              <a:ext uri="{FF2B5EF4-FFF2-40B4-BE49-F238E27FC236}">
                <a16:creationId xmlns:a16="http://schemas.microsoft.com/office/drawing/2014/main" id="{2936B68A-8368-52C2-CDE8-7BAA63EEF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13347" y="3720939"/>
            <a:ext cx="1244921" cy="97200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CE55E85E-A78C-D227-A4DD-6D62C9B2E8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563" y="2626455"/>
            <a:ext cx="1944793" cy="975445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C047F402-5DA2-BA17-95C8-249CFCFD38DB}"/>
              </a:ext>
            </a:extLst>
          </p:cNvPr>
          <p:cNvSpPr txBox="1"/>
          <p:nvPr/>
        </p:nvSpPr>
        <p:spPr>
          <a:xfrm>
            <a:off x="10508867" y="1775748"/>
            <a:ext cx="4114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西国巡礼　十八番頂法寺六角堂</a:t>
            </a:r>
            <a:endParaRPr kumimoji="1" lang="ja-JP" altLang="en-US" sz="1800" dirty="0">
              <a:ln w="9525">
                <a:noFill/>
              </a:ln>
              <a:solidFill>
                <a:srgbClr val="FF0000"/>
              </a:solidFill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pic>
        <p:nvPicPr>
          <p:cNvPr id="241" name="図 240" descr="建物, 屋外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5017B4FF-570E-58D2-41AE-7E6D0C1CFE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19153" y="2246456"/>
            <a:ext cx="1299507" cy="972000"/>
          </a:xfrm>
          <a:prstGeom prst="rect">
            <a:avLst/>
          </a:prstGeom>
        </p:spPr>
      </p:pic>
      <p:pic>
        <p:nvPicPr>
          <p:cNvPr id="38" name="図 37" descr="皿の上の料理とコーヒー&#10;&#10;自動的に生成された説明">
            <a:extLst>
              <a:ext uri="{FF2B5EF4-FFF2-40B4-BE49-F238E27FC236}">
                <a16:creationId xmlns:a16="http://schemas.microsoft.com/office/drawing/2014/main" id="{64B7132D-08DB-A546-FA4C-54F00B214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60434" y="2246456"/>
            <a:ext cx="1375048" cy="972000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C8F2FD3-9505-2EA2-15F8-249C9A80417A}"/>
              </a:ext>
            </a:extLst>
          </p:cNvPr>
          <p:cNvSpPr txBox="1"/>
          <p:nvPr/>
        </p:nvSpPr>
        <p:spPr>
          <a:xfrm>
            <a:off x="7951740" y="4702876"/>
            <a:ext cx="5680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40596">
              <a:defRPr/>
            </a:pPr>
            <a:r>
              <a:rPr kumimoji="1" lang="ja-JP" altLang="en-US" sz="3200" dirty="0">
                <a:solidFill>
                  <a:srgbClr val="9BBB59">
                    <a:lumMod val="75000"/>
                  </a:srgbClr>
                </a:solidFill>
                <a:latin typeface="HGS創英ﾌﾟﾚｾﾞﾝｽEB" panose="02020800000000000000" pitchFamily="18" charset="-128"/>
                <a:ea typeface="HGS創英ﾌﾟﾚｾﾞﾝｽEB" panose="02020800000000000000" pitchFamily="18" charset="-128"/>
              </a:rPr>
              <a:t>☆お食事メインのツアー</a:t>
            </a:r>
            <a:r>
              <a:rPr kumimoji="1" lang="ja-JP" altLang="en-US" sz="3200" dirty="0">
                <a:solidFill>
                  <a:srgbClr val="9BBB59">
                    <a:lumMod val="75000"/>
                  </a:srgbClr>
                </a:solidFill>
                <a:latin typeface="Webdings" panose="05030102010509060703" pitchFamily="18" charset="2"/>
                <a:ea typeface="HGS創英ﾌﾟﾚｾﾞﾝｽEB" panose="02020800000000000000" pitchFamily="18" charset="-128"/>
              </a:rPr>
              <a:t>☆</a:t>
            </a:r>
            <a:endParaRPr kumimoji="1" lang="en-US" altLang="ja-JP" sz="3200" dirty="0">
              <a:solidFill>
                <a:srgbClr val="9BBB59">
                  <a:lumMod val="75000"/>
                </a:srgbClr>
              </a:solidFill>
              <a:latin typeface="Webdings" panose="05030102010509060703" pitchFamily="18" charset="2"/>
              <a:ea typeface="HGS創英ﾌﾟﾚｾﾞﾝｽEB" panose="02020800000000000000" pitchFamily="18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B0EBF68-7D05-F7FF-CB13-D5FF5A755754}"/>
              </a:ext>
            </a:extLst>
          </p:cNvPr>
          <p:cNvSpPr txBox="1"/>
          <p:nvPr/>
        </p:nvSpPr>
        <p:spPr>
          <a:xfrm>
            <a:off x="317585" y="1617722"/>
            <a:ext cx="59565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40596">
              <a:defRPr/>
            </a:pPr>
            <a:r>
              <a:rPr kumimoji="1" lang="ja-JP" altLang="en-US" sz="3200" dirty="0">
                <a:solidFill>
                  <a:srgbClr val="9BBB59">
                    <a:lumMod val="75000"/>
                  </a:srgbClr>
                </a:solidFill>
                <a:latin typeface="HGS創英ﾌﾟﾚｾﾞﾝｽEB" panose="02020800000000000000" pitchFamily="18" charset="-128"/>
                <a:ea typeface="HGS創英ﾌﾟﾚｾﾞﾝｽEB" panose="02020800000000000000" pitchFamily="18" charset="-128"/>
              </a:rPr>
              <a:t>☆行楽・体験メインのツアー</a:t>
            </a:r>
            <a:r>
              <a:rPr kumimoji="1" lang="ja-JP" altLang="en-US" sz="3200" dirty="0">
                <a:solidFill>
                  <a:srgbClr val="9BBB59">
                    <a:lumMod val="75000"/>
                  </a:srgbClr>
                </a:solidFill>
                <a:latin typeface="Webdings" panose="05030102010509060703" pitchFamily="18" charset="2"/>
                <a:ea typeface="HGS創英ﾌﾟﾚｾﾞﾝｽEB" panose="02020800000000000000" pitchFamily="18" charset="-128"/>
              </a:rPr>
              <a:t>☆</a:t>
            </a:r>
            <a:endParaRPr kumimoji="1" lang="en-US" altLang="ja-JP" sz="3200" dirty="0">
              <a:solidFill>
                <a:srgbClr val="9BBB59">
                  <a:lumMod val="75000"/>
                </a:srgbClr>
              </a:solidFill>
              <a:latin typeface="Webdings" panose="05030102010509060703" pitchFamily="18" charset="2"/>
              <a:ea typeface="HGS創英ﾌﾟﾚｾﾞﾝｽEB" panose="02020800000000000000" pitchFamily="18" charset="-128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95A669F8-4D61-6502-455C-3D29F56523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7" t="50000" r="4191"/>
          <a:stretch/>
        </p:blipFill>
        <p:spPr>
          <a:xfrm>
            <a:off x="9861773" y="5299419"/>
            <a:ext cx="5004954" cy="352800"/>
          </a:xfrm>
          <a:prstGeom prst="rect">
            <a:avLst/>
          </a:prstGeom>
        </p:spPr>
      </p:pic>
      <p:sp>
        <p:nvSpPr>
          <p:cNvPr id="58" name="楕円 57">
            <a:extLst>
              <a:ext uri="{FF2B5EF4-FFF2-40B4-BE49-F238E27FC236}">
                <a16:creationId xmlns:a16="http://schemas.microsoft.com/office/drawing/2014/main" id="{383358AD-ADDC-B711-2EA8-617F40D2DBF7}"/>
              </a:ext>
            </a:extLst>
          </p:cNvPr>
          <p:cNvSpPr/>
          <p:nvPr/>
        </p:nvSpPr>
        <p:spPr>
          <a:xfrm>
            <a:off x="9995322" y="5386878"/>
            <a:ext cx="519942" cy="22156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中距離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5C3C34A7-5680-9B03-E1C6-8F14400943A4}"/>
              </a:ext>
            </a:extLst>
          </p:cNvPr>
          <p:cNvSpPr txBox="1"/>
          <p:nvPr/>
        </p:nvSpPr>
        <p:spPr>
          <a:xfrm>
            <a:off x="7951740" y="5687861"/>
            <a:ext cx="828000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担当</a:t>
            </a:r>
            <a:r>
              <a:rPr kumimoji="1" lang="en-US" altLang="ja-JP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國井</a:t>
            </a: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13C6E7BE-AE10-487F-0106-A2243475281A}"/>
              </a:ext>
            </a:extLst>
          </p:cNvPr>
          <p:cNvSpPr/>
          <p:nvPr/>
        </p:nvSpPr>
        <p:spPr>
          <a:xfrm>
            <a:off x="9114427" y="5710544"/>
            <a:ext cx="720000" cy="16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kumimoji="1" lang="ja-JP" altLang="en-US" sz="988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河内長野</a:t>
            </a:r>
          </a:p>
        </p:txBody>
      </p:sp>
      <p:sp>
        <p:nvSpPr>
          <p:cNvPr id="72" name="楕円 71">
            <a:extLst>
              <a:ext uri="{FF2B5EF4-FFF2-40B4-BE49-F238E27FC236}">
                <a16:creationId xmlns:a16="http://schemas.microsoft.com/office/drawing/2014/main" id="{C2F3C6A6-9504-5646-011E-F3D89D41F34A}"/>
              </a:ext>
            </a:extLst>
          </p:cNvPr>
          <p:cNvSpPr/>
          <p:nvPr/>
        </p:nvSpPr>
        <p:spPr>
          <a:xfrm>
            <a:off x="8697889" y="5704533"/>
            <a:ext cx="354506" cy="18012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40</a:t>
            </a:r>
            <a:r>
              <a:rPr kumimoji="1" lang="ja-JP" altLang="en-US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分</a:t>
            </a:r>
            <a:endParaRPr kumimoji="1" lang="ja-JP" altLang="en-US" sz="772" dirty="0"/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A95DA65E-4C5D-6EEA-C098-FAECB2AFB084}"/>
              </a:ext>
            </a:extLst>
          </p:cNvPr>
          <p:cNvSpPr txBox="1"/>
          <p:nvPr/>
        </p:nvSpPr>
        <p:spPr>
          <a:xfrm>
            <a:off x="7947041" y="5935605"/>
            <a:ext cx="190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3123">
              <a:defRPr/>
            </a:pPr>
            <a:r>
              <a:rPr kumimoji="1" lang="en-US" altLang="ja-JP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5,500</a:t>
            </a:r>
            <a:r>
              <a:rPr kumimoji="1" lang="ja-JP" altLang="en-US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endParaRPr kumimoji="1" lang="en-US" altLang="ja-JP" sz="2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 defTabSz="443123">
              <a:defRPr/>
            </a:pP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(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移動支援</a:t>
            </a:r>
            <a:r>
              <a:rPr kumimoji="1" lang="en-US" altLang="ja-JP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2,500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)</a:t>
            </a: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99415452-AD07-7A6C-2880-7912B0722D6A}"/>
              </a:ext>
            </a:extLst>
          </p:cNvPr>
          <p:cNvSpPr txBox="1"/>
          <p:nvPr/>
        </p:nvSpPr>
        <p:spPr>
          <a:xfrm>
            <a:off x="7946630" y="6557425"/>
            <a:ext cx="1908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昼食</a:t>
            </a:r>
            <a:r>
              <a:rPr kumimoji="1"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デザートプレイト（飲み物つき）</a:t>
            </a:r>
            <a:endParaRPr kumimoji="1" lang="ja-JP" altLang="en-US" sz="7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9F07E9EB-802F-D4E3-9F29-4D1497950B37}"/>
              </a:ext>
            </a:extLst>
          </p:cNvPr>
          <p:cNvSpPr txBox="1"/>
          <p:nvPr/>
        </p:nvSpPr>
        <p:spPr>
          <a:xfrm>
            <a:off x="10504493" y="5246467"/>
            <a:ext cx="41148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50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大正ロマン風カフェ </a:t>
            </a:r>
            <a:r>
              <a:rPr kumimoji="1" lang="ja-JP" altLang="en-US" sz="1400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南天苑別邸　</a:t>
            </a:r>
            <a:r>
              <a:rPr kumimoji="1" lang="ja-JP" altLang="en-US" sz="1600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久右衛門</a:t>
            </a:r>
          </a:p>
        </p:txBody>
      </p:sp>
      <p:pic>
        <p:nvPicPr>
          <p:cNvPr id="79" name="図 78" descr="テーブルの上の食事&#10;&#10;自動的に生成された説明">
            <a:extLst>
              <a:ext uri="{FF2B5EF4-FFF2-40B4-BE49-F238E27FC236}">
                <a16:creationId xmlns:a16="http://schemas.microsoft.com/office/drawing/2014/main" id="{EB3AFFBB-0268-6540-E61A-11A9A1C0FD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868" y="5759609"/>
            <a:ext cx="1320698" cy="972000"/>
          </a:xfrm>
          <a:prstGeom prst="rect">
            <a:avLst/>
          </a:prstGeom>
        </p:spPr>
      </p:pic>
      <p:pic>
        <p:nvPicPr>
          <p:cNvPr id="80" name="図 79" descr="窓のある部屋&#10;&#10;自動的に生成された説明">
            <a:extLst>
              <a:ext uri="{FF2B5EF4-FFF2-40B4-BE49-F238E27FC236}">
                <a16:creationId xmlns:a16="http://schemas.microsoft.com/office/drawing/2014/main" id="{FDF8405B-D6D5-B3FB-3194-E7213398DC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280" y="5759609"/>
            <a:ext cx="1184608" cy="972000"/>
          </a:xfrm>
          <a:prstGeom prst="rect">
            <a:avLst/>
          </a:prstGeom>
        </p:spPr>
      </p:pic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4A370492-2B18-6682-86E6-ABBB99EFA635}"/>
              </a:ext>
            </a:extLst>
          </p:cNvPr>
          <p:cNvSpPr txBox="1"/>
          <p:nvPr/>
        </p:nvSpPr>
        <p:spPr>
          <a:xfrm>
            <a:off x="9856426" y="5798234"/>
            <a:ext cx="2478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0596">
              <a:defRPr/>
            </a:pP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12:30-13:30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各ご自宅＝＝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14:00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自然の山々を感じるカフェ南天苑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別邸 久右衛門（カフェタイム）</a:t>
            </a: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==</a:t>
            </a:r>
          </a:p>
          <a:p>
            <a:pPr defTabSz="640596">
              <a:defRPr/>
            </a:pP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16:00-16:30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各ご自宅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A8FCE931-B1F8-3E32-5566-2CB5677A5F20}"/>
              </a:ext>
            </a:extLst>
          </p:cNvPr>
          <p:cNvSpPr txBox="1"/>
          <p:nvPr/>
        </p:nvSpPr>
        <p:spPr>
          <a:xfrm>
            <a:off x="2257849" y="5677933"/>
            <a:ext cx="2100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5255">
              <a:defRPr/>
            </a:pPr>
            <a:r>
              <a:rPr kumimoji="1"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9:30-10:00</a:t>
            </a:r>
            <a:r>
              <a: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各ご自宅＝＝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10:30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佐竹ガラス工房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==</a:t>
            </a:r>
          </a:p>
          <a:p>
            <a:pPr defTabSz="575255">
              <a:defRPr/>
            </a:pP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（伝統工芸の職人技見学）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12:00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ゆず庵（ご昼食）＝＝　　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14:30-15:00</a:t>
            </a:r>
            <a:r>
              <a: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各ご自宅</a:t>
            </a:r>
            <a:r>
              <a:rPr kumimoji="1" lang="ja-JP" altLang="en-US" sz="1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 </a:t>
            </a:r>
            <a:endParaRPr kumimoji="1" lang="ja-JP" altLang="en-US" sz="1000" b="1" kern="100" dirty="0">
              <a:highlight>
                <a:srgbClr val="FFFF00"/>
              </a:highlight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99" name="図 98">
            <a:extLst>
              <a:ext uri="{FF2B5EF4-FFF2-40B4-BE49-F238E27FC236}">
                <a16:creationId xmlns:a16="http://schemas.microsoft.com/office/drawing/2014/main" id="{82DF1A40-650C-680F-40A7-824C3FAA91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7" t="50000" r="4191"/>
          <a:stretch/>
        </p:blipFill>
        <p:spPr>
          <a:xfrm>
            <a:off x="2265911" y="5169633"/>
            <a:ext cx="5004954" cy="352800"/>
          </a:xfrm>
          <a:prstGeom prst="rect">
            <a:avLst/>
          </a:prstGeom>
        </p:spPr>
      </p:pic>
      <p:sp>
        <p:nvSpPr>
          <p:cNvPr id="100" name="楕円 99">
            <a:extLst>
              <a:ext uri="{FF2B5EF4-FFF2-40B4-BE49-F238E27FC236}">
                <a16:creationId xmlns:a16="http://schemas.microsoft.com/office/drawing/2014/main" id="{563800E1-D05A-97B6-DC4E-D1D03325D5BC}"/>
              </a:ext>
            </a:extLst>
          </p:cNvPr>
          <p:cNvSpPr/>
          <p:nvPr/>
        </p:nvSpPr>
        <p:spPr>
          <a:xfrm>
            <a:off x="2397079" y="5257092"/>
            <a:ext cx="519942" cy="22156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短距離</a:t>
            </a: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FA2D35A3-D3C0-2DA5-7570-1F1F4C42A722}"/>
              </a:ext>
            </a:extLst>
          </p:cNvPr>
          <p:cNvSpPr txBox="1"/>
          <p:nvPr/>
        </p:nvSpPr>
        <p:spPr>
          <a:xfrm>
            <a:off x="346046" y="5565067"/>
            <a:ext cx="828000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担当</a:t>
            </a:r>
            <a:r>
              <a:rPr kumimoji="1" lang="en-US" altLang="ja-JP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國井</a:t>
            </a: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854681D1-7D3C-6084-0851-0721C2334B2D}"/>
              </a:ext>
            </a:extLst>
          </p:cNvPr>
          <p:cNvSpPr txBox="1"/>
          <p:nvPr/>
        </p:nvSpPr>
        <p:spPr>
          <a:xfrm>
            <a:off x="345889" y="6418309"/>
            <a:ext cx="1908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昼食</a:t>
            </a:r>
            <a:r>
              <a:rPr kumimoji="1"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松花堂ランチ</a:t>
            </a:r>
            <a:r>
              <a:rPr kumimoji="1"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デザート・飲み物付</a:t>
            </a:r>
            <a:r>
              <a:rPr kumimoji="1"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7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id="{FC5E5083-61E3-DB1B-FD57-9EAE5067B87E}"/>
              </a:ext>
            </a:extLst>
          </p:cNvPr>
          <p:cNvSpPr/>
          <p:nvPr/>
        </p:nvSpPr>
        <p:spPr>
          <a:xfrm>
            <a:off x="1662423" y="5576533"/>
            <a:ext cx="576000" cy="16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kumimoji="1" lang="ja-JP" altLang="en-US" sz="988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和泉市</a:t>
            </a:r>
          </a:p>
        </p:txBody>
      </p:sp>
      <p:sp>
        <p:nvSpPr>
          <p:cNvPr id="104" name="楕円 103">
            <a:extLst>
              <a:ext uri="{FF2B5EF4-FFF2-40B4-BE49-F238E27FC236}">
                <a16:creationId xmlns:a16="http://schemas.microsoft.com/office/drawing/2014/main" id="{91E17F19-E85C-AD51-4528-D90F501DCC4E}"/>
              </a:ext>
            </a:extLst>
          </p:cNvPr>
          <p:cNvSpPr/>
          <p:nvPr/>
        </p:nvSpPr>
        <p:spPr>
          <a:xfrm>
            <a:off x="1058041" y="5570705"/>
            <a:ext cx="354506" cy="18012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20</a:t>
            </a:r>
            <a:r>
              <a:rPr kumimoji="1" lang="ja-JP" altLang="en-US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分</a:t>
            </a:r>
            <a:endParaRPr kumimoji="1" lang="ja-JP" altLang="en-US" sz="772" dirty="0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04A161F3-A19A-782F-7B9C-71E7BC3F7131}"/>
              </a:ext>
            </a:extLst>
          </p:cNvPr>
          <p:cNvSpPr txBox="1"/>
          <p:nvPr/>
        </p:nvSpPr>
        <p:spPr>
          <a:xfrm>
            <a:off x="2881576" y="5145396"/>
            <a:ext cx="414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伝統工芸 </a:t>
            </a:r>
            <a:r>
              <a:rPr kumimoji="1" lang="ja-JP" altLang="en-US" sz="1700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とんぼ玉</a:t>
            </a:r>
            <a:r>
              <a:rPr kumimoji="1" lang="ja-JP" altLang="en-US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</a:t>
            </a:r>
            <a:r>
              <a:rPr kumimoji="1" lang="ja-JP" altLang="en-US" sz="1600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佐竹ガラス工房見学</a:t>
            </a:r>
            <a:endParaRPr kumimoji="1" lang="en-US" altLang="ja-JP" sz="1600" dirty="0">
              <a:ln w="9525">
                <a:noFill/>
              </a:ln>
              <a:solidFill>
                <a:srgbClr val="FF0000"/>
              </a:solidFill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38882FB8-6D31-CC90-4F0C-8E6B1C61903B}"/>
              </a:ext>
            </a:extLst>
          </p:cNvPr>
          <p:cNvSpPr txBox="1"/>
          <p:nvPr/>
        </p:nvSpPr>
        <p:spPr>
          <a:xfrm>
            <a:off x="346519" y="5804650"/>
            <a:ext cx="190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3123">
              <a:defRPr/>
            </a:pPr>
            <a:r>
              <a:rPr kumimoji="1" lang="en-US" altLang="ja-JP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5,000</a:t>
            </a:r>
            <a:r>
              <a:rPr kumimoji="1" lang="ja-JP" altLang="en-US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endParaRPr kumimoji="1" lang="en-US" altLang="ja-JP" sz="2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 defTabSz="443123">
              <a:defRPr/>
            </a:pP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(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移動支援</a:t>
            </a:r>
            <a:r>
              <a:rPr kumimoji="1" lang="en-US" altLang="ja-JP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2,500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)</a:t>
            </a:r>
          </a:p>
        </p:txBody>
      </p:sp>
      <p:sp>
        <p:nvSpPr>
          <p:cNvPr id="107" name="楕円 271">
            <a:extLst>
              <a:ext uri="{FF2B5EF4-FFF2-40B4-BE49-F238E27FC236}">
                <a16:creationId xmlns:a16="http://schemas.microsoft.com/office/drawing/2014/main" id="{98D594CA-40E7-05A6-7208-C73B25239A25}"/>
              </a:ext>
            </a:extLst>
          </p:cNvPr>
          <p:cNvSpPr/>
          <p:nvPr/>
        </p:nvSpPr>
        <p:spPr>
          <a:xfrm>
            <a:off x="6624232" y="5371326"/>
            <a:ext cx="648000" cy="1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全対応</a:t>
            </a:r>
          </a:p>
        </p:txBody>
      </p:sp>
      <p:pic>
        <p:nvPicPr>
          <p:cNvPr id="108" name="図 107">
            <a:extLst>
              <a:ext uri="{FF2B5EF4-FFF2-40B4-BE49-F238E27FC236}">
                <a16:creationId xmlns:a16="http://schemas.microsoft.com/office/drawing/2014/main" id="{2111E28F-BC0F-9FAF-176A-71FE1188DE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506" y="5711135"/>
            <a:ext cx="963173" cy="890393"/>
          </a:xfrm>
          <a:prstGeom prst="rect">
            <a:avLst/>
          </a:prstGeom>
        </p:spPr>
      </p:pic>
      <p:pic>
        <p:nvPicPr>
          <p:cNvPr id="109" name="図 108">
            <a:extLst>
              <a:ext uri="{FF2B5EF4-FFF2-40B4-BE49-F238E27FC236}">
                <a16:creationId xmlns:a16="http://schemas.microsoft.com/office/drawing/2014/main" id="{B916A2F1-ECE2-4E14-34BC-FBB63D5F6E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940" y="6118543"/>
            <a:ext cx="645207" cy="482985"/>
          </a:xfrm>
          <a:prstGeom prst="rect">
            <a:avLst/>
          </a:prstGeom>
        </p:spPr>
      </p:pic>
      <p:pic>
        <p:nvPicPr>
          <p:cNvPr id="110" name="図 109">
            <a:extLst>
              <a:ext uri="{FF2B5EF4-FFF2-40B4-BE49-F238E27FC236}">
                <a16:creationId xmlns:a16="http://schemas.microsoft.com/office/drawing/2014/main" id="{E48809BB-D0E6-9E86-0618-F4211CFDC6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034" y="6119128"/>
            <a:ext cx="708090" cy="482400"/>
          </a:xfrm>
          <a:prstGeom prst="rect">
            <a:avLst/>
          </a:prstGeom>
        </p:spPr>
      </p:pic>
      <p:pic>
        <p:nvPicPr>
          <p:cNvPr id="111" name="図 110">
            <a:extLst>
              <a:ext uri="{FF2B5EF4-FFF2-40B4-BE49-F238E27FC236}">
                <a16:creationId xmlns:a16="http://schemas.microsoft.com/office/drawing/2014/main" id="{68F1B8EF-5496-1C37-D302-BB63BCFADFC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23"/>
          <a:stretch/>
        </p:blipFill>
        <p:spPr>
          <a:xfrm>
            <a:off x="5510034" y="5557206"/>
            <a:ext cx="708090" cy="529200"/>
          </a:xfrm>
          <a:prstGeom prst="rect">
            <a:avLst/>
          </a:prstGeom>
        </p:spPr>
      </p:pic>
      <p:pic>
        <p:nvPicPr>
          <p:cNvPr id="112" name="図 111">
            <a:extLst>
              <a:ext uri="{FF2B5EF4-FFF2-40B4-BE49-F238E27FC236}">
                <a16:creationId xmlns:a16="http://schemas.microsoft.com/office/drawing/2014/main" id="{9F5171F2-336F-3D6D-69B1-8F6D72A50AF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7653" r="5266" b="5725"/>
          <a:stretch/>
        </p:blipFill>
        <p:spPr>
          <a:xfrm>
            <a:off x="4819939" y="5557206"/>
            <a:ext cx="645208" cy="529200"/>
          </a:xfrm>
          <a:prstGeom prst="rect">
            <a:avLst/>
          </a:prstGeom>
        </p:spPr>
      </p:pic>
      <p:sp>
        <p:nvSpPr>
          <p:cNvPr id="113" name="楕円 271">
            <a:extLst>
              <a:ext uri="{FF2B5EF4-FFF2-40B4-BE49-F238E27FC236}">
                <a16:creationId xmlns:a16="http://schemas.microsoft.com/office/drawing/2014/main" id="{5AF8445A-C1C2-7AFE-4203-EF8D498B57EA}"/>
              </a:ext>
            </a:extLst>
          </p:cNvPr>
          <p:cNvSpPr/>
          <p:nvPr/>
        </p:nvSpPr>
        <p:spPr>
          <a:xfrm>
            <a:off x="14173480" y="5544585"/>
            <a:ext cx="648000" cy="1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移乗可</a:t>
            </a:r>
          </a:p>
        </p:txBody>
      </p:sp>
      <p:pic>
        <p:nvPicPr>
          <p:cNvPr id="114" name="図 113">
            <a:extLst>
              <a:ext uri="{FF2B5EF4-FFF2-40B4-BE49-F238E27FC236}">
                <a16:creationId xmlns:a16="http://schemas.microsoft.com/office/drawing/2014/main" id="{ECF5980D-3A03-C471-28A3-97A87E705E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7" t="50000" r="4191"/>
          <a:stretch/>
        </p:blipFill>
        <p:spPr>
          <a:xfrm>
            <a:off x="9860203" y="6767272"/>
            <a:ext cx="5004954" cy="352800"/>
          </a:xfrm>
          <a:prstGeom prst="rect">
            <a:avLst/>
          </a:prstGeom>
        </p:spPr>
      </p:pic>
      <p:sp>
        <p:nvSpPr>
          <p:cNvPr id="115" name="楕円 114">
            <a:extLst>
              <a:ext uri="{FF2B5EF4-FFF2-40B4-BE49-F238E27FC236}">
                <a16:creationId xmlns:a16="http://schemas.microsoft.com/office/drawing/2014/main" id="{BAA4CEBB-9954-A704-322E-D3F1B0883B5F}"/>
              </a:ext>
            </a:extLst>
          </p:cNvPr>
          <p:cNvSpPr/>
          <p:nvPr/>
        </p:nvSpPr>
        <p:spPr>
          <a:xfrm>
            <a:off x="9993752" y="6854731"/>
            <a:ext cx="519942" cy="22156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短距離</a:t>
            </a: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1B99F47A-5E92-C655-7BA5-BF39F7EE5C3A}"/>
              </a:ext>
            </a:extLst>
          </p:cNvPr>
          <p:cNvSpPr txBox="1"/>
          <p:nvPr/>
        </p:nvSpPr>
        <p:spPr>
          <a:xfrm>
            <a:off x="9853797" y="7284073"/>
            <a:ext cx="19635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5255">
              <a:defRPr/>
            </a:pP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10:00‐11:00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各ご自宅＝＝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11:30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焼肉　玄（ご昼食）＝＝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14:30-15:00</a:t>
            </a:r>
            <a:r>
              <a: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各ご自宅</a:t>
            </a:r>
            <a:r>
              <a:rPr kumimoji="1" lang="ja-JP" altLang="en-US" sz="1000" b="1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 </a:t>
            </a:r>
            <a:endParaRPr kumimoji="1" lang="ja-JP" altLang="en-US" sz="1000" b="1" kern="100" dirty="0">
              <a:solidFill>
                <a:srgbClr val="FF0000"/>
              </a:solidFill>
              <a:highlight>
                <a:srgbClr val="FFFF00"/>
              </a:highlight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3A274436-9EA7-B338-E012-82C8727B9B89}"/>
              </a:ext>
            </a:extLst>
          </p:cNvPr>
          <p:cNvSpPr txBox="1"/>
          <p:nvPr/>
        </p:nvSpPr>
        <p:spPr>
          <a:xfrm>
            <a:off x="7950170" y="7155715"/>
            <a:ext cx="828000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担当</a:t>
            </a:r>
            <a:r>
              <a:rPr kumimoji="1" lang="en-US" altLang="ja-JP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谷口</a:t>
            </a:r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A5D3C5B4-C25C-F70E-2DF6-2A70F8F18311}"/>
              </a:ext>
            </a:extLst>
          </p:cNvPr>
          <p:cNvSpPr txBox="1"/>
          <p:nvPr/>
        </p:nvSpPr>
        <p:spPr>
          <a:xfrm>
            <a:off x="7944054" y="8023794"/>
            <a:ext cx="1908000" cy="202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18" dirty="0">
                <a:latin typeface="メイリオ" panose="020B0604030504040204" pitchFamily="50" charset="-128"/>
                <a:ea typeface="メイリオ" panose="020B0604030504040204" pitchFamily="50" charset="-128"/>
              </a:rPr>
              <a:t>昼食</a:t>
            </a:r>
            <a:r>
              <a:rPr kumimoji="1" lang="en-US" altLang="ja-JP" sz="718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718" dirty="0">
                <a:latin typeface="メイリオ" panose="020B0604030504040204" pitchFamily="50" charset="-128"/>
                <a:ea typeface="メイリオ" panose="020B0604030504040204" pitchFamily="50" charset="-128"/>
              </a:rPr>
              <a:t>特別焼肉セット</a:t>
            </a:r>
            <a:endParaRPr kumimoji="1" lang="ja-JP" altLang="en-US" sz="718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9" name="正方形/長方形 118">
            <a:extLst>
              <a:ext uri="{FF2B5EF4-FFF2-40B4-BE49-F238E27FC236}">
                <a16:creationId xmlns:a16="http://schemas.microsoft.com/office/drawing/2014/main" id="{91249612-27A3-D246-7688-72923C19A782}"/>
              </a:ext>
            </a:extLst>
          </p:cNvPr>
          <p:cNvSpPr/>
          <p:nvPr/>
        </p:nvSpPr>
        <p:spPr>
          <a:xfrm>
            <a:off x="9359748" y="7178431"/>
            <a:ext cx="471600" cy="16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kumimoji="1" lang="ja-JP" altLang="en-US" sz="988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和泉</a:t>
            </a:r>
          </a:p>
        </p:txBody>
      </p:sp>
      <p:sp>
        <p:nvSpPr>
          <p:cNvPr id="120" name="楕円 119">
            <a:extLst>
              <a:ext uri="{FF2B5EF4-FFF2-40B4-BE49-F238E27FC236}">
                <a16:creationId xmlns:a16="http://schemas.microsoft.com/office/drawing/2014/main" id="{7E56B0BB-1A8D-E6B2-D4E4-7C5E18F88941}"/>
              </a:ext>
            </a:extLst>
          </p:cNvPr>
          <p:cNvSpPr/>
          <p:nvPr/>
        </p:nvSpPr>
        <p:spPr>
          <a:xfrm>
            <a:off x="8697889" y="7172420"/>
            <a:ext cx="354506" cy="18012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30</a:t>
            </a:r>
            <a:r>
              <a:rPr kumimoji="1" lang="ja-JP" altLang="en-US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分</a:t>
            </a:r>
            <a:endParaRPr kumimoji="1" lang="ja-JP" altLang="en-US" sz="772" dirty="0"/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57BCAE54-370F-F58B-55FD-FBAFA8085452}"/>
              </a:ext>
            </a:extLst>
          </p:cNvPr>
          <p:cNvSpPr txBox="1"/>
          <p:nvPr/>
        </p:nvSpPr>
        <p:spPr>
          <a:xfrm>
            <a:off x="10399805" y="6758434"/>
            <a:ext cx="414175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700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和泉の名店　焼肉　玄</a:t>
            </a:r>
            <a:endParaRPr kumimoji="1" lang="en-US" altLang="ja-JP" dirty="0">
              <a:ln w="9525">
                <a:noFill/>
              </a:ln>
              <a:solidFill>
                <a:srgbClr val="FF0000"/>
              </a:solidFill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122" name="楕円 271">
            <a:extLst>
              <a:ext uri="{FF2B5EF4-FFF2-40B4-BE49-F238E27FC236}">
                <a16:creationId xmlns:a16="http://schemas.microsoft.com/office/drawing/2014/main" id="{5896A961-BEBA-4E66-614D-926E5F28A81B}"/>
              </a:ext>
            </a:extLst>
          </p:cNvPr>
          <p:cNvSpPr/>
          <p:nvPr/>
        </p:nvSpPr>
        <p:spPr>
          <a:xfrm>
            <a:off x="14173480" y="7009158"/>
            <a:ext cx="648000" cy="1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全対応</a:t>
            </a:r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657F86D2-276D-B0E1-9AA7-C1E25BDC3644}"/>
              </a:ext>
            </a:extLst>
          </p:cNvPr>
          <p:cNvSpPr txBox="1"/>
          <p:nvPr/>
        </p:nvSpPr>
        <p:spPr>
          <a:xfrm>
            <a:off x="7944465" y="7415858"/>
            <a:ext cx="1908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3456">
              <a:defRPr/>
            </a:pPr>
            <a:r>
              <a:rPr kumimoji="1" lang="en-US" altLang="ja-JP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 7,500</a:t>
            </a:r>
            <a:r>
              <a:rPr kumimoji="1" lang="ja-JP" altLang="en-US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endParaRPr kumimoji="1" lang="en-US" altLang="ja-JP" sz="2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 defTabSz="493456">
              <a:defRPr/>
            </a:pP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(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移動支援</a:t>
            </a:r>
            <a:r>
              <a:rPr kumimoji="1" lang="en-US" altLang="ja-JP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3,000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)</a:t>
            </a:r>
          </a:p>
        </p:txBody>
      </p:sp>
      <p:pic>
        <p:nvPicPr>
          <p:cNvPr id="124" name="図 123" descr="肉と野菜の料理&#10;&#10;自動的に生成された説明">
            <a:extLst>
              <a:ext uri="{FF2B5EF4-FFF2-40B4-BE49-F238E27FC236}">
                <a16:creationId xmlns:a16="http://schemas.microsoft.com/office/drawing/2014/main" id="{AAEE5B86-BE43-37D6-CC94-1744359C7BF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476272" y="7215657"/>
            <a:ext cx="1354522" cy="972000"/>
          </a:xfrm>
          <a:prstGeom prst="rect">
            <a:avLst/>
          </a:prstGeom>
        </p:spPr>
      </p:pic>
      <p:pic>
        <p:nvPicPr>
          <p:cNvPr id="125" name="図 124">
            <a:extLst>
              <a:ext uri="{FF2B5EF4-FFF2-40B4-BE49-F238E27FC236}">
                <a16:creationId xmlns:a16="http://schemas.microsoft.com/office/drawing/2014/main" id="{2E56D2B3-F231-172B-DB73-EBB77F51D9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040" y="7215657"/>
            <a:ext cx="1354918" cy="972000"/>
          </a:xfrm>
          <a:prstGeom prst="rect">
            <a:avLst/>
          </a:prstGeom>
        </p:spPr>
      </p:pic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5519D748-B153-BB6B-D53B-0A15B847DBAB}"/>
              </a:ext>
            </a:extLst>
          </p:cNvPr>
          <p:cNvSpPr txBox="1"/>
          <p:nvPr/>
        </p:nvSpPr>
        <p:spPr>
          <a:xfrm>
            <a:off x="9881882" y="7904564"/>
            <a:ext cx="1856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solidFill>
                  <a:srgbClr val="FF0000"/>
                </a:solidFill>
              </a:rPr>
              <a:t>＊たっぷりお肉</a:t>
            </a:r>
            <a:r>
              <a:rPr kumimoji="1" lang="en-US" altLang="ja-JP" sz="1200" b="1" dirty="0">
                <a:solidFill>
                  <a:srgbClr val="FF0000"/>
                </a:solidFill>
              </a:rPr>
              <a:t>220</a:t>
            </a:r>
            <a:r>
              <a:rPr kumimoji="1" lang="ja-JP" altLang="en-US" sz="1200" b="1" dirty="0">
                <a:solidFill>
                  <a:srgbClr val="FF0000"/>
                </a:solidFill>
              </a:rPr>
              <a:t>ｇ</a:t>
            </a:r>
          </a:p>
        </p:txBody>
      </p:sp>
      <p:pic>
        <p:nvPicPr>
          <p:cNvPr id="199" name="図 198">
            <a:extLst>
              <a:ext uri="{FF2B5EF4-FFF2-40B4-BE49-F238E27FC236}">
                <a16:creationId xmlns:a16="http://schemas.microsoft.com/office/drawing/2014/main" id="{F6C0261E-83D2-A2F3-4470-697A133F3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7" t="50000" r="4191"/>
          <a:stretch/>
        </p:blipFill>
        <p:spPr>
          <a:xfrm>
            <a:off x="2267278" y="3703981"/>
            <a:ext cx="5004954" cy="352800"/>
          </a:xfrm>
          <a:prstGeom prst="rect">
            <a:avLst/>
          </a:prstGeom>
        </p:spPr>
      </p:pic>
      <p:sp>
        <p:nvSpPr>
          <p:cNvPr id="200" name="楕円 199">
            <a:extLst>
              <a:ext uri="{FF2B5EF4-FFF2-40B4-BE49-F238E27FC236}">
                <a16:creationId xmlns:a16="http://schemas.microsoft.com/office/drawing/2014/main" id="{B8D78BB4-FD7E-4499-AA44-BEB2130D44FE}"/>
              </a:ext>
            </a:extLst>
          </p:cNvPr>
          <p:cNvSpPr/>
          <p:nvPr/>
        </p:nvSpPr>
        <p:spPr>
          <a:xfrm>
            <a:off x="2400827" y="3791440"/>
            <a:ext cx="519942" cy="22156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長距離</a:t>
            </a:r>
          </a:p>
        </p:txBody>
      </p:sp>
      <p:sp>
        <p:nvSpPr>
          <p:cNvPr id="201" name="テキスト ボックス 200">
            <a:extLst>
              <a:ext uri="{FF2B5EF4-FFF2-40B4-BE49-F238E27FC236}">
                <a16:creationId xmlns:a16="http://schemas.microsoft.com/office/drawing/2014/main" id="{04C195D0-9589-3679-9476-90ED90428AA4}"/>
              </a:ext>
            </a:extLst>
          </p:cNvPr>
          <p:cNvSpPr txBox="1"/>
          <p:nvPr/>
        </p:nvSpPr>
        <p:spPr>
          <a:xfrm>
            <a:off x="350102" y="4094804"/>
            <a:ext cx="828000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担当</a:t>
            </a:r>
            <a:r>
              <a:rPr kumimoji="1" lang="en-US" altLang="ja-JP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谷口</a:t>
            </a:r>
          </a:p>
        </p:txBody>
      </p:sp>
      <p:sp>
        <p:nvSpPr>
          <p:cNvPr id="202" name="正方形/長方形 201">
            <a:extLst>
              <a:ext uri="{FF2B5EF4-FFF2-40B4-BE49-F238E27FC236}">
                <a16:creationId xmlns:a16="http://schemas.microsoft.com/office/drawing/2014/main" id="{EEF807EB-C793-8D2C-DD1B-1CCCAD335560}"/>
              </a:ext>
            </a:extLst>
          </p:cNvPr>
          <p:cNvSpPr/>
          <p:nvPr/>
        </p:nvSpPr>
        <p:spPr>
          <a:xfrm>
            <a:off x="1766823" y="4113925"/>
            <a:ext cx="471600" cy="16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kumimoji="1" lang="ja-JP" altLang="en-US" sz="988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姫路</a:t>
            </a:r>
          </a:p>
        </p:txBody>
      </p:sp>
      <p:sp>
        <p:nvSpPr>
          <p:cNvPr id="203" name="楕円 202">
            <a:extLst>
              <a:ext uri="{FF2B5EF4-FFF2-40B4-BE49-F238E27FC236}">
                <a16:creationId xmlns:a16="http://schemas.microsoft.com/office/drawing/2014/main" id="{BF58CF26-D5D8-2527-387C-436B58CBF58D}"/>
              </a:ext>
            </a:extLst>
          </p:cNvPr>
          <p:cNvSpPr/>
          <p:nvPr/>
        </p:nvSpPr>
        <p:spPr>
          <a:xfrm>
            <a:off x="1058041" y="4107914"/>
            <a:ext cx="354506" cy="18012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120</a:t>
            </a:r>
            <a:r>
              <a:rPr kumimoji="1" lang="ja-JP" altLang="en-US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分</a:t>
            </a:r>
            <a:endParaRPr kumimoji="1" lang="ja-JP" altLang="en-US" sz="772" dirty="0"/>
          </a:p>
        </p:txBody>
      </p:sp>
      <p:sp>
        <p:nvSpPr>
          <p:cNvPr id="211" name="テキスト ボックス 210">
            <a:extLst>
              <a:ext uri="{FF2B5EF4-FFF2-40B4-BE49-F238E27FC236}">
                <a16:creationId xmlns:a16="http://schemas.microsoft.com/office/drawing/2014/main" id="{8A26706A-45CE-019E-6F96-DDA4A09A659A}"/>
              </a:ext>
            </a:extLst>
          </p:cNvPr>
          <p:cNvSpPr txBox="1"/>
          <p:nvPr/>
        </p:nvSpPr>
        <p:spPr>
          <a:xfrm>
            <a:off x="2261857" y="7151725"/>
            <a:ext cx="2732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5255">
              <a:defRPr/>
            </a:pP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9:00-10:00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各ご自宅＝＝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10:30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サバ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―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ファーム</a:t>
            </a:r>
            <a:r>
              <a:rPr kumimoji="1" lang="en-US" altLang="ja-JP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トウモロコシ狩り</a:t>
            </a:r>
            <a:r>
              <a:rPr kumimoji="1" lang="en-US" altLang="ja-JP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＝＝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12:00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喜神菜館（ご昼食）＝＝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15:00-15:30</a:t>
            </a:r>
            <a:r>
              <a: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各ご自宅</a:t>
            </a:r>
            <a:r>
              <a:rPr kumimoji="1" lang="ja-JP" altLang="en-US" sz="1000" b="1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 </a:t>
            </a:r>
            <a:endParaRPr kumimoji="1" lang="ja-JP" altLang="en-US" sz="1000" b="1" kern="100" dirty="0">
              <a:solidFill>
                <a:srgbClr val="FF0000"/>
              </a:solidFill>
              <a:highlight>
                <a:srgbClr val="FFFF00"/>
              </a:highlight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212" name="図 211">
            <a:extLst>
              <a:ext uri="{FF2B5EF4-FFF2-40B4-BE49-F238E27FC236}">
                <a16:creationId xmlns:a16="http://schemas.microsoft.com/office/drawing/2014/main" id="{70874294-05E4-D9A7-484E-CF8ECA003B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7" t="50000" r="4191"/>
          <a:stretch/>
        </p:blipFill>
        <p:spPr>
          <a:xfrm>
            <a:off x="2264810" y="6639868"/>
            <a:ext cx="5004954" cy="352800"/>
          </a:xfrm>
          <a:prstGeom prst="rect">
            <a:avLst/>
          </a:prstGeom>
        </p:spPr>
      </p:pic>
      <p:sp>
        <p:nvSpPr>
          <p:cNvPr id="213" name="楕円 212">
            <a:extLst>
              <a:ext uri="{FF2B5EF4-FFF2-40B4-BE49-F238E27FC236}">
                <a16:creationId xmlns:a16="http://schemas.microsoft.com/office/drawing/2014/main" id="{08BCEAE2-5D5D-4940-7A58-BE2A5BB9C7B3}"/>
              </a:ext>
            </a:extLst>
          </p:cNvPr>
          <p:cNvSpPr/>
          <p:nvPr/>
        </p:nvSpPr>
        <p:spPr>
          <a:xfrm>
            <a:off x="2398359" y="6727327"/>
            <a:ext cx="519942" cy="22156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中距離</a:t>
            </a:r>
          </a:p>
        </p:txBody>
      </p:sp>
      <p:sp>
        <p:nvSpPr>
          <p:cNvPr id="214" name="テキスト ボックス 213">
            <a:extLst>
              <a:ext uri="{FF2B5EF4-FFF2-40B4-BE49-F238E27FC236}">
                <a16:creationId xmlns:a16="http://schemas.microsoft.com/office/drawing/2014/main" id="{53822D58-72F6-136B-0ABC-01E9037D24E9}"/>
              </a:ext>
            </a:extLst>
          </p:cNvPr>
          <p:cNvSpPr txBox="1"/>
          <p:nvPr/>
        </p:nvSpPr>
        <p:spPr>
          <a:xfrm>
            <a:off x="346062" y="7030690"/>
            <a:ext cx="828000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担当</a:t>
            </a:r>
            <a:r>
              <a:rPr kumimoji="1" lang="en-US" altLang="ja-JP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谷口</a:t>
            </a:r>
          </a:p>
        </p:txBody>
      </p:sp>
      <p:sp>
        <p:nvSpPr>
          <p:cNvPr id="215" name="テキスト ボックス 214">
            <a:extLst>
              <a:ext uri="{FF2B5EF4-FFF2-40B4-BE49-F238E27FC236}">
                <a16:creationId xmlns:a16="http://schemas.microsoft.com/office/drawing/2014/main" id="{D7C11EA7-CEAB-1EEE-D1D5-7ED1A0DC1C1F}"/>
              </a:ext>
            </a:extLst>
          </p:cNvPr>
          <p:cNvSpPr txBox="1"/>
          <p:nvPr/>
        </p:nvSpPr>
        <p:spPr>
          <a:xfrm>
            <a:off x="345905" y="7889294"/>
            <a:ext cx="1908000" cy="20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昼食</a:t>
            </a:r>
            <a:r>
              <a:rPr kumimoji="1"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中華ランチセット</a:t>
            </a:r>
          </a:p>
        </p:txBody>
      </p:sp>
      <p:sp>
        <p:nvSpPr>
          <p:cNvPr id="217" name="正方形/長方形 216">
            <a:extLst>
              <a:ext uri="{FF2B5EF4-FFF2-40B4-BE49-F238E27FC236}">
                <a16:creationId xmlns:a16="http://schemas.microsoft.com/office/drawing/2014/main" id="{841050B4-DEC8-FAC5-C042-F3B4D9ED6B40}"/>
              </a:ext>
            </a:extLst>
          </p:cNvPr>
          <p:cNvSpPr/>
          <p:nvPr/>
        </p:nvSpPr>
        <p:spPr>
          <a:xfrm>
            <a:off x="1518423" y="7041296"/>
            <a:ext cx="720000" cy="169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kumimoji="1" lang="ja-JP" altLang="en-US" sz="988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河内長野</a:t>
            </a:r>
          </a:p>
        </p:txBody>
      </p:sp>
      <p:sp>
        <p:nvSpPr>
          <p:cNvPr id="223" name="楕円 222">
            <a:extLst>
              <a:ext uri="{FF2B5EF4-FFF2-40B4-BE49-F238E27FC236}">
                <a16:creationId xmlns:a16="http://schemas.microsoft.com/office/drawing/2014/main" id="{E330D7D6-5708-90B0-5C1A-B3F764B5BB02}"/>
              </a:ext>
            </a:extLst>
          </p:cNvPr>
          <p:cNvSpPr/>
          <p:nvPr/>
        </p:nvSpPr>
        <p:spPr>
          <a:xfrm>
            <a:off x="1058041" y="7051967"/>
            <a:ext cx="414652" cy="188272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40</a:t>
            </a:r>
            <a:r>
              <a:rPr kumimoji="1" lang="ja-JP" altLang="en-US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分</a:t>
            </a:r>
            <a:endParaRPr kumimoji="1" lang="ja-JP" altLang="en-US" sz="772" dirty="0"/>
          </a:p>
        </p:txBody>
      </p:sp>
      <p:sp>
        <p:nvSpPr>
          <p:cNvPr id="257" name="テキスト ボックス 256">
            <a:extLst>
              <a:ext uri="{FF2B5EF4-FFF2-40B4-BE49-F238E27FC236}">
                <a16:creationId xmlns:a16="http://schemas.microsoft.com/office/drawing/2014/main" id="{985C71B9-E27A-C9BB-7F2F-79025C71B268}"/>
              </a:ext>
            </a:extLst>
          </p:cNvPr>
          <p:cNvSpPr txBox="1"/>
          <p:nvPr/>
        </p:nvSpPr>
        <p:spPr>
          <a:xfrm>
            <a:off x="346535" y="7272953"/>
            <a:ext cx="190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3123">
              <a:defRPr/>
            </a:pPr>
            <a:r>
              <a:rPr kumimoji="1" lang="en-US" altLang="ja-JP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10,000</a:t>
            </a:r>
            <a:r>
              <a:rPr kumimoji="1" lang="ja-JP" altLang="en-US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endParaRPr kumimoji="1" lang="en-US" altLang="ja-JP" sz="2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 defTabSz="443123">
              <a:defRPr/>
            </a:pP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(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移動支援</a:t>
            </a:r>
            <a:r>
              <a:rPr kumimoji="1" lang="en-US" altLang="ja-JP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3,000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)</a:t>
            </a:r>
          </a:p>
        </p:txBody>
      </p:sp>
      <p:sp>
        <p:nvSpPr>
          <p:cNvPr id="258" name="テキスト ボックス 257">
            <a:extLst>
              <a:ext uri="{FF2B5EF4-FFF2-40B4-BE49-F238E27FC236}">
                <a16:creationId xmlns:a16="http://schemas.microsoft.com/office/drawing/2014/main" id="{4370D4C0-0359-F96D-DC60-8758651539CE}"/>
              </a:ext>
            </a:extLst>
          </p:cNvPr>
          <p:cNvSpPr txBox="1"/>
          <p:nvPr/>
        </p:nvSpPr>
        <p:spPr>
          <a:xfrm>
            <a:off x="2733764" y="3674314"/>
            <a:ext cx="411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一面の蓮に感動 </a:t>
            </a:r>
            <a:r>
              <a:rPr kumimoji="1" lang="ja-JP" altLang="en-US" sz="1400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＠ヤマサ蒲鉾 </a:t>
            </a:r>
            <a:r>
              <a:rPr kumimoji="1" lang="ja-JP" altLang="en-US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蓮花苑</a:t>
            </a:r>
            <a:endParaRPr kumimoji="1" lang="en-US" altLang="ja-JP" dirty="0">
              <a:ln w="9525">
                <a:noFill/>
              </a:ln>
              <a:solidFill>
                <a:srgbClr val="FF0000"/>
              </a:solidFill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259" name="テキスト ボックス 258">
            <a:extLst>
              <a:ext uri="{FF2B5EF4-FFF2-40B4-BE49-F238E27FC236}">
                <a16:creationId xmlns:a16="http://schemas.microsoft.com/office/drawing/2014/main" id="{0BB39FF9-F1D7-2F2A-188F-6DF470BA0568}"/>
              </a:ext>
            </a:extLst>
          </p:cNvPr>
          <p:cNvSpPr txBox="1"/>
          <p:nvPr/>
        </p:nvSpPr>
        <p:spPr>
          <a:xfrm>
            <a:off x="2261017" y="4203740"/>
            <a:ext cx="22722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0596">
              <a:defRPr/>
            </a:pP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8:30‐9:30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各ご自宅＝＝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11:30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夢前 蓮の花苑にて蓮鑑賞＝＝</a:t>
            </a: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12:30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夢乃そば（ご昼食）＝＝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ヤマサ蒲鉾お買物＝＝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17:00‐17:30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各ご自宅</a:t>
            </a:r>
          </a:p>
        </p:txBody>
      </p:sp>
      <p:sp>
        <p:nvSpPr>
          <p:cNvPr id="260" name="テキスト ボックス 259">
            <a:extLst>
              <a:ext uri="{FF2B5EF4-FFF2-40B4-BE49-F238E27FC236}">
                <a16:creationId xmlns:a16="http://schemas.microsoft.com/office/drawing/2014/main" id="{B7D7F0D8-5A20-3A83-F579-1E60B5FCD968}"/>
              </a:ext>
            </a:extLst>
          </p:cNvPr>
          <p:cNvSpPr txBox="1"/>
          <p:nvPr/>
        </p:nvSpPr>
        <p:spPr>
          <a:xfrm>
            <a:off x="351540" y="4331450"/>
            <a:ext cx="1908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3456">
              <a:defRPr/>
            </a:pPr>
            <a:r>
              <a:rPr kumimoji="1" lang="en-US" altLang="ja-JP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 12,500</a:t>
            </a:r>
            <a:r>
              <a:rPr kumimoji="1" lang="ja-JP" altLang="en-US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endParaRPr kumimoji="1" lang="en-US" altLang="ja-JP" sz="2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 defTabSz="493456">
              <a:defRPr/>
            </a:pP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(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移動支援</a:t>
            </a:r>
            <a:r>
              <a:rPr kumimoji="1" lang="en-US" altLang="ja-JP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4,000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)</a:t>
            </a:r>
          </a:p>
        </p:txBody>
      </p:sp>
      <p:sp>
        <p:nvSpPr>
          <p:cNvPr id="261" name="テキスト ボックス 260">
            <a:extLst>
              <a:ext uri="{FF2B5EF4-FFF2-40B4-BE49-F238E27FC236}">
                <a16:creationId xmlns:a16="http://schemas.microsoft.com/office/drawing/2014/main" id="{065570F6-547F-1DA5-23AA-0141C532225E}"/>
              </a:ext>
            </a:extLst>
          </p:cNvPr>
          <p:cNvSpPr txBox="1"/>
          <p:nvPr/>
        </p:nvSpPr>
        <p:spPr>
          <a:xfrm>
            <a:off x="351129" y="4957562"/>
            <a:ext cx="1908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昼食</a:t>
            </a:r>
            <a:r>
              <a:rPr kumimoji="1"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夏のおもてなし御膳</a:t>
            </a:r>
          </a:p>
        </p:txBody>
      </p:sp>
      <p:sp>
        <p:nvSpPr>
          <p:cNvPr id="262" name="楕円 271">
            <a:extLst>
              <a:ext uri="{FF2B5EF4-FFF2-40B4-BE49-F238E27FC236}">
                <a16:creationId xmlns:a16="http://schemas.microsoft.com/office/drawing/2014/main" id="{802B765E-2E72-3695-1B0B-2101160D57EC}"/>
              </a:ext>
            </a:extLst>
          </p:cNvPr>
          <p:cNvSpPr/>
          <p:nvPr/>
        </p:nvSpPr>
        <p:spPr>
          <a:xfrm>
            <a:off x="6624232" y="6835544"/>
            <a:ext cx="648000" cy="1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全対応</a:t>
            </a:r>
          </a:p>
        </p:txBody>
      </p:sp>
      <p:sp>
        <p:nvSpPr>
          <p:cNvPr id="263" name="楕円 271">
            <a:extLst>
              <a:ext uri="{FF2B5EF4-FFF2-40B4-BE49-F238E27FC236}">
                <a16:creationId xmlns:a16="http://schemas.microsoft.com/office/drawing/2014/main" id="{095CF32C-EF89-A024-92E9-585541B532E9}"/>
              </a:ext>
            </a:extLst>
          </p:cNvPr>
          <p:cNvSpPr/>
          <p:nvPr/>
        </p:nvSpPr>
        <p:spPr>
          <a:xfrm>
            <a:off x="6624232" y="3907107"/>
            <a:ext cx="648000" cy="1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ysClr val="windowText" lastClr="00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全対応</a:t>
            </a:r>
          </a:p>
        </p:txBody>
      </p:sp>
      <p:sp>
        <p:nvSpPr>
          <p:cNvPr id="266" name="テキスト ボックス 265">
            <a:extLst>
              <a:ext uri="{FF2B5EF4-FFF2-40B4-BE49-F238E27FC236}">
                <a16:creationId xmlns:a16="http://schemas.microsoft.com/office/drawing/2014/main" id="{B6C3D1A8-49B6-338E-4499-1995EB9ED5A1}"/>
              </a:ext>
            </a:extLst>
          </p:cNvPr>
          <p:cNvSpPr txBox="1"/>
          <p:nvPr/>
        </p:nvSpPr>
        <p:spPr>
          <a:xfrm>
            <a:off x="2882962" y="6629478"/>
            <a:ext cx="4114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800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今が</a:t>
            </a:r>
            <a:r>
              <a:rPr kumimoji="1" lang="ja-JP" altLang="en-US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旬！　トウモロコシ狩り</a:t>
            </a:r>
            <a:endParaRPr kumimoji="1" lang="ja-JP" altLang="en-US" sz="1800" dirty="0">
              <a:ln w="9525">
                <a:noFill/>
              </a:ln>
              <a:solidFill>
                <a:srgbClr val="FF0000"/>
              </a:solidFill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pic>
        <p:nvPicPr>
          <p:cNvPr id="267" name="図 266">
            <a:extLst>
              <a:ext uri="{FF2B5EF4-FFF2-40B4-BE49-F238E27FC236}">
                <a16:creationId xmlns:a16="http://schemas.microsoft.com/office/drawing/2014/main" id="{00BDB3FB-ED6D-7AC0-41DE-83F2402BF3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66" y="4163152"/>
            <a:ext cx="1522425" cy="972000"/>
          </a:xfrm>
          <a:prstGeom prst="rect">
            <a:avLst/>
          </a:prstGeom>
        </p:spPr>
      </p:pic>
      <p:pic>
        <p:nvPicPr>
          <p:cNvPr id="268" name="図 267" descr="ピンクの花が咲いている&#10;&#10;中程度の精度で自動的に生成された説明">
            <a:extLst>
              <a:ext uri="{FF2B5EF4-FFF2-40B4-BE49-F238E27FC236}">
                <a16:creationId xmlns:a16="http://schemas.microsoft.com/office/drawing/2014/main" id="{E3B46D3C-74F4-F485-A958-573E96D6AE2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6577"/>
          <a:stretch/>
        </p:blipFill>
        <p:spPr>
          <a:xfrm>
            <a:off x="4519506" y="4163152"/>
            <a:ext cx="1152962" cy="972000"/>
          </a:xfrm>
          <a:prstGeom prst="rect">
            <a:avLst/>
          </a:prstGeom>
        </p:spPr>
      </p:pic>
      <p:pic>
        <p:nvPicPr>
          <p:cNvPr id="269" name="図 268" descr="緑のトウモロコシ&#10;&#10;中程度の精度で自動的に生成された説明">
            <a:extLst>
              <a:ext uri="{FF2B5EF4-FFF2-40B4-BE49-F238E27FC236}">
                <a16:creationId xmlns:a16="http://schemas.microsoft.com/office/drawing/2014/main" id="{39F6FEF1-CA31-636E-0FC9-2C22414E4C9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41231" y="7090938"/>
            <a:ext cx="1092129" cy="972000"/>
          </a:xfrm>
          <a:prstGeom prst="rect">
            <a:avLst/>
          </a:prstGeom>
        </p:spPr>
      </p:pic>
      <p:pic>
        <p:nvPicPr>
          <p:cNvPr id="270" name="図 269" descr="テーブルの上の食事と飲み物&#10;&#10;自動的に生成された説明">
            <a:extLst>
              <a:ext uri="{FF2B5EF4-FFF2-40B4-BE49-F238E27FC236}">
                <a16:creationId xmlns:a16="http://schemas.microsoft.com/office/drawing/2014/main" id="{53495523-75F0-24B8-45C3-35C1D2AE53A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87970" y="7090938"/>
            <a:ext cx="1149167" cy="972000"/>
          </a:xfrm>
          <a:prstGeom prst="rect">
            <a:avLst/>
          </a:prstGeom>
        </p:spPr>
      </p:pic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FF15EEE1-57DF-DA93-95B5-8F58A21C0074}"/>
              </a:ext>
            </a:extLst>
          </p:cNvPr>
          <p:cNvSpPr/>
          <p:nvPr/>
        </p:nvSpPr>
        <p:spPr>
          <a:xfrm>
            <a:off x="7823859" y="9096082"/>
            <a:ext cx="7178184" cy="1489298"/>
          </a:xfrm>
          <a:prstGeom prst="roundRect">
            <a:avLst>
              <a:gd name="adj" fmla="val 11168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E5EE665-0DBD-E8F1-D642-324DF62B5DE3}"/>
              </a:ext>
            </a:extLst>
          </p:cNvPr>
          <p:cNvSpPr txBox="1"/>
          <p:nvPr/>
        </p:nvSpPr>
        <p:spPr>
          <a:xfrm>
            <a:off x="7927002" y="9256644"/>
            <a:ext cx="182266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お出かけパック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Aft>
                <a:spcPts val="600"/>
              </a:spcAft>
            </a:pP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時間   </a:t>
            </a:r>
            <a:r>
              <a: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5,000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Aft>
                <a:spcPts val="600"/>
              </a:spcAft>
            </a:pP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時間   </a:t>
            </a:r>
            <a:r>
              <a: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8,000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Aft>
                <a:spcPts val="600"/>
              </a:spcAft>
            </a:pP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時間 </a:t>
            </a:r>
            <a:r>
              <a: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10,000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  <a:endParaRPr kumimoji="1" lang="ja-JP" altLang="en-US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385C680-FF05-6E09-B273-0CB80C4E94FD}"/>
              </a:ext>
            </a:extLst>
          </p:cNvPr>
          <p:cNvSpPr txBox="1"/>
          <p:nvPr/>
        </p:nvSpPr>
        <p:spPr>
          <a:xfrm>
            <a:off x="9595761" y="9445860"/>
            <a:ext cx="3502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・距離は関係なく時間で弊社車両で送迎致します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・有料道路利用は別途追加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・車椅子対応可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・複数への訪問先移動は別途</a:t>
            </a:r>
            <a:r>
              <a:rPr kumimoji="1"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2,000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・通院・買い物・お墓参り・役所・銀行・散髪・外食など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時間以上の延長は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分ごとに</a:t>
            </a:r>
            <a:r>
              <a:rPr kumimoji="1"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2,000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円の追加</a:t>
            </a:r>
            <a:endParaRPr kumimoji="1"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BF6BB44-0DC1-E1F5-8F39-5984F078EE12}"/>
              </a:ext>
            </a:extLst>
          </p:cNvPr>
          <p:cNvSpPr txBox="1"/>
          <p:nvPr/>
        </p:nvSpPr>
        <p:spPr>
          <a:xfrm>
            <a:off x="12543021" y="9455140"/>
            <a:ext cx="23687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40596">
              <a:defRPr/>
            </a:pPr>
            <a:r>
              <a:rPr kumimoji="1" lang="en-US" altLang="ja-JP" sz="1400" kern="1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072-294-6336</a:t>
            </a:r>
            <a:endParaRPr kumimoji="1" lang="en-US" altLang="ja-JP" sz="1400" kern="1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9DC7477-D84E-036E-48C6-4B03B304B314}"/>
              </a:ext>
            </a:extLst>
          </p:cNvPr>
          <p:cNvSpPr txBox="1"/>
          <p:nvPr/>
        </p:nvSpPr>
        <p:spPr>
          <a:xfrm>
            <a:off x="13532266" y="9212779"/>
            <a:ext cx="14856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40596">
              <a:defRPr/>
            </a:pPr>
            <a:r>
              <a:rPr kumimoji="1" lang="ja-JP" altLang="en-US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（平日</a:t>
            </a:r>
            <a:r>
              <a:rPr kumimoji="1" lang="en-US" altLang="ja-JP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9</a:t>
            </a:r>
            <a:r>
              <a:rPr kumimoji="1" lang="ja-JP" altLang="en-US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時から</a:t>
            </a:r>
            <a:r>
              <a:rPr kumimoji="1" lang="en-US" altLang="ja-JP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17</a:t>
            </a:r>
            <a:r>
              <a:rPr kumimoji="1" lang="ja-JP" altLang="en-US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時）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AFE19FF-0544-3435-D814-20048E78DB7C}"/>
              </a:ext>
            </a:extLst>
          </p:cNvPr>
          <p:cNvSpPr txBox="1"/>
          <p:nvPr/>
        </p:nvSpPr>
        <p:spPr>
          <a:xfrm>
            <a:off x="12362989" y="8557449"/>
            <a:ext cx="25252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800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現地でのアルコール等の追加は別料金となります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62DF168-6EFA-6C05-0B5A-0622822BA77A}"/>
              </a:ext>
            </a:extLst>
          </p:cNvPr>
          <p:cNvSpPr txBox="1"/>
          <p:nvPr/>
        </p:nvSpPr>
        <p:spPr>
          <a:xfrm>
            <a:off x="12362989" y="8376913"/>
            <a:ext cx="24312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1" lang="en-US" altLang="ja-JP" sz="800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800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気候の関係で開花時期がずれる場合があります</a:t>
            </a:r>
            <a:endParaRPr kumimoji="1" lang="ja-JP" altLang="en-US" sz="800" dirty="0">
              <a:highlight>
                <a:srgbClr val="FFFF00"/>
              </a:highlight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6BAC0BE-469B-9A64-56F1-391A3F7817CE}"/>
              </a:ext>
            </a:extLst>
          </p:cNvPr>
          <p:cNvSpPr txBox="1"/>
          <p:nvPr/>
        </p:nvSpPr>
        <p:spPr>
          <a:xfrm>
            <a:off x="7925991" y="8332836"/>
            <a:ext cx="4513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40596">
              <a:defRPr/>
            </a:pPr>
            <a:r>
              <a:rPr kumimoji="1" lang="en-US" altLang="ja-JP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※</a:t>
            </a:r>
            <a:r>
              <a:rPr kumimoji="1" lang="ja-JP" altLang="en-US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表示料金は税込み料金、代金</a:t>
            </a:r>
            <a:r>
              <a:rPr kumimoji="1" lang="ja-JP" altLang="ja-JP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横の表示時間は片道乗車時間です。</a:t>
            </a:r>
          </a:p>
          <a:p>
            <a:pPr defTabSz="640596">
              <a:defRPr/>
            </a:pPr>
            <a:r>
              <a:rPr kumimoji="1" lang="en-US" altLang="ja-JP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※</a:t>
            </a:r>
            <a:r>
              <a:rPr kumimoji="1" lang="ja-JP" altLang="en-US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移動支援のご利用には弊社との契約が必要です。</a:t>
            </a:r>
            <a:br>
              <a:rPr kumimoji="1" lang="en-US" altLang="ja-JP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</a:br>
            <a:r>
              <a:rPr kumimoji="1" lang="en-US" altLang="ja-JP" sz="1000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※</a:t>
            </a:r>
            <a:r>
              <a:rPr kumimoji="1" lang="ja-JP" altLang="en-US" sz="1000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キャンセルは２日前まで無料です。前日以降はキャンセル料が</a:t>
            </a:r>
            <a:r>
              <a:rPr kumimoji="1" lang="en-US" altLang="ja-JP" sz="1000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1000</a:t>
            </a:r>
            <a:r>
              <a:rPr kumimoji="1" lang="ja-JP" altLang="en-US" sz="1000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円</a:t>
            </a:r>
            <a:endParaRPr kumimoji="1" lang="en-US" altLang="ja-JP" sz="1000" kern="1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defTabSz="640596">
              <a:defRPr/>
            </a:pPr>
            <a:r>
              <a:rPr kumimoji="1" lang="ja-JP" altLang="en-US" sz="1000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発生しますのでご留意ください。</a:t>
            </a:r>
            <a:endParaRPr kumimoji="1" lang="ja-JP" altLang="ja-JP" sz="1000" kern="1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058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80F9AAD-9BD9-021F-3E8D-7313B7781F65}"/>
              </a:ext>
            </a:extLst>
          </p:cNvPr>
          <p:cNvGrpSpPr/>
          <p:nvPr/>
        </p:nvGrpSpPr>
        <p:grpSpPr>
          <a:xfrm>
            <a:off x="12991463" y="20586"/>
            <a:ext cx="2034455" cy="848593"/>
            <a:chOff x="5520077" y="40068"/>
            <a:chExt cx="1703059" cy="660894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8BDA2C3-99C2-CBCE-7D45-258635737044}"/>
                </a:ext>
              </a:extLst>
            </p:cNvPr>
            <p:cNvSpPr txBox="1"/>
            <p:nvPr/>
          </p:nvSpPr>
          <p:spPr>
            <a:xfrm>
              <a:off x="5520077" y="40068"/>
              <a:ext cx="1610446" cy="4962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9000"/>
                </a:lnSpc>
                <a:spcAft>
                  <a:spcPts val="648"/>
                </a:spcAft>
              </a:pPr>
              <a:r>
                <a:rPr lang="en-US" altLang="ja-JP" sz="3200" kern="1400" dirty="0">
                  <a:solidFill>
                    <a:srgbClr val="99BB5A"/>
                  </a:solidFill>
                  <a:effectLst>
                    <a:outerShdw blurRad="50800" dist="38100" dir="2700000" algn="tl">
                      <a:srgbClr val="000000">
                        <a:alpha val="40000"/>
                      </a:srgbClr>
                    </a:outerShdw>
                  </a:effectLst>
                  <a:latin typeface="Trebuchet MS" panose="020B0603020202020204" pitchFamily="34" charset="0"/>
                </a:rPr>
                <a:t>Heartful</a:t>
              </a:r>
              <a:endParaRPr lang="en-US" altLang="ja-JP" sz="3200" kern="1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5C269D5A-F79D-13CB-D825-6E3752A32E3A}"/>
                </a:ext>
              </a:extLst>
            </p:cNvPr>
            <p:cNvSpPr txBox="1"/>
            <p:nvPr/>
          </p:nvSpPr>
          <p:spPr>
            <a:xfrm>
              <a:off x="5930768" y="442558"/>
              <a:ext cx="1292368" cy="258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79" b="1" dirty="0"/>
                <a:t>ハートフルサンク</a:t>
              </a: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AB4BA04-7E23-CEDA-B731-B5EEA31615EC}"/>
              </a:ext>
            </a:extLst>
          </p:cNvPr>
          <p:cNvSpPr txBox="1"/>
          <p:nvPr/>
        </p:nvSpPr>
        <p:spPr>
          <a:xfrm>
            <a:off x="85812" y="9476"/>
            <a:ext cx="67805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40596">
              <a:defRPr/>
            </a:pPr>
            <a:r>
              <a:rPr kumimoji="1" lang="ja-JP" altLang="en-US" sz="4000" dirty="0">
                <a:solidFill>
                  <a:srgbClr val="FF0000"/>
                </a:solidFill>
                <a:highlight>
                  <a:srgbClr val="FFFF00"/>
                </a:highlight>
                <a:latin typeface="HGS創英ﾌﾟﾚｾﾞﾝｽEB" panose="02020800000000000000" pitchFamily="18" charset="-128"/>
                <a:ea typeface="HGS創英ﾌﾟﾚｾﾞﾝｽEB" panose="02020800000000000000" pitchFamily="18" charset="-128"/>
              </a:rPr>
              <a:t>８月</a:t>
            </a:r>
            <a:r>
              <a:rPr kumimoji="1" lang="ja-JP" altLang="en-US" sz="3800" dirty="0">
                <a:solidFill>
                  <a:srgbClr val="9BBB59">
                    <a:lumMod val="75000"/>
                  </a:srgbClr>
                </a:solidFill>
                <a:latin typeface="HGS創英ﾌﾟﾚｾﾞﾝｽEB" panose="02020800000000000000" pitchFamily="18" charset="-128"/>
                <a:ea typeface="HGS創英ﾌﾟﾚｾﾞﾝｽEB" panose="02020800000000000000" pitchFamily="18" charset="-128"/>
              </a:rPr>
              <a:t>お出かけ予定表</a:t>
            </a:r>
            <a:r>
              <a:rPr kumimoji="1" lang="en-US" altLang="ja-JP" sz="3200" dirty="0">
                <a:solidFill>
                  <a:srgbClr val="9BBB59">
                    <a:lumMod val="75000"/>
                  </a:srgbClr>
                </a:solidFill>
                <a:latin typeface="HGS創英ﾌﾟﾚｾﾞﾝｽEB" panose="02020800000000000000" pitchFamily="18" charset="-128"/>
                <a:ea typeface="HGS創英ﾌﾟﾚｾﾞﾝｽEB" panose="02020800000000000000" pitchFamily="18" charset="-128"/>
              </a:rPr>
              <a:t>(</a:t>
            </a:r>
            <a:r>
              <a:rPr kumimoji="1" lang="ja-JP" altLang="en-US" sz="3200" dirty="0">
                <a:solidFill>
                  <a:srgbClr val="9BBB59">
                    <a:lumMod val="75000"/>
                  </a:srgbClr>
                </a:solidFill>
                <a:latin typeface="HGS創英ﾌﾟﾚｾﾞﾝｽEB" panose="02020800000000000000" pitchFamily="18" charset="-128"/>
                <a:ea typeface="HGS創英ﾌﾟﾚｾﾞﾝｽEB" panose="02020800000000000000" pitchFamily="18" charset="-128"/>
              </a:rPr>
              <a:t>先行案内</a:t>
            </a:r>
            <a:r>
              <a:rPr kumimoji="1" lang="en-US" altLang="ja-JP" sz="3200" dirty="0">
                <a:solidFill>
                  <a:srgbClr val="9BBB59">
                    <a:lumMod val="75000"/>
                  </a:srgbClr>
                </a:solidFill>
                <a:latin typeface="HGS創英ﾌﾟﾚｾﾞﾝｽEB" panose="02020800000000000000" pitchFamily="18" charset="-128"/>
                <a:ea typeface="HGS創英ﾌﾟﾚｾﾞﾝｽEB" panose="02020800000000000000" pitchFamily="18" charset="-128"/>
              </a:rPr>
              <a:t>)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9627701-5C89-58B9-9C9D-2DB6896DDA4B}"/>
              </a:ext>
            </a:extLst>
          </p:cNvPr>
          <p:cNvSpPr txBox="1"/>
          <p:nvPr/>
        </p:nvSpPr>
        <p:spPr>
          <a:xfrm>
            <a:off x="4749807" y="8237946"/>
            <a:ext cx="25252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800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現地でのアルコール等の追加は別料金となります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44DDB5C-A515-DDD3-392B-A8B821180528}"/>
              </a:ext>
            </a:extLst>
          </p:cNvPr>
          <p:cNvSpPr txBox="1"/>
          <p:nvPr/>
        </p:nvSpPr>
        <p:spPr>
          <a:xfrm>
            <a:off x="4749807" y="8052648"/>
            <a:ext cx="24312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1" lang="en-US" altLang="ja-JP" sz="800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800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気候の関係で開花時期がずれる場合があります</a:t>
            </a:r>
            <a:endParaRPr kumimoji="1" lang="ja-JP" altLang="en-US" sz="800" dirty="0">
              <a:highlight>
                <a:srgbClr val="FFFF00"/>
              </a:highlight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CC6B0AC3-F28A-E3A0-8962-39458058852C}"/>
              </a:ext>
            </a:extLst>
          </p:cNvPr>
          <p:cNvSpPr/>
          <p:nvPr/>
        </p:nvSpPr>
        <p:spPr>
          <a:xfrm>
            <a:off x="317585" y="9077836"/>
            <a:ext cx="6936063" cy="13695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15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AC748C6C-F4C3-2111-89B7-AC1C14EB914E}"/>
              </a:ext>
            </a:extLst>
          </p:cNvPr>
          <p:cNvSpPr txBox="1"/>
          <p:nvPr/>
        </p:nvSpPr>
        <p:spPr>
          <a:xfrm>
            <a:off x="327820" y="9108134"/>
            <a:ext cx="4862197" cy="258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79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大阪府知事登録旅行業 </a:t>
            </a:r>
            <a:r>
              <a:rPr kumimoji="1" lang="en-US" altLang="ja-JP" sz="1079" dirty="0">
                <a:latin typeface="メイリオ" panose="020B0604030504040204" pitchFamily="50" charset="-128"/>
                <a:ea typeface="メイリオ" panose="020B0604030504040204" pitchFamily="50" charset="-128"/>
              </a:rPr>
              <a:t>2-2996</a:t>
            </a:r>
            <a:r>
              <a:rPr kumimoji="1" lang="ja-JP" altLang="en-US" sz="1079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号 総合旅行業務取扱管理者</a:t>
            </a:r>
            <a:r>
              <a:rPr kumimoji="1" lang="en-US" altLang="ja-JP" sz="1079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1079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三好 久美子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FBB58DBD-32B3-B048-7162-B8A04DF575B2}"/>
              </a:ext>
            </a:extLst>
          </p:cNvPr>
          <p:cNvSpPr txBox="1"/>
          <p:nvPr/>
        </p:nvSpPr>
        <p:spPr>
          <a:xfrm>
            <a:off x="327820" y="9258113"/>
            <a:ext cx="2653088" cy="557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022" kern="1400" dirty="0">
                <a:solidFill>
                  <a:srgbClr val="99BB5A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rebuchet MS" panose="020B0603020202020204" pitchFamily="34" charset="0"/>
              </a:rPr>
              <a:t>Heartful Tours</a:t>
            </a:r>
            <a:endParaRPr lang="en-US" altLang="ja-JP" sz="756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956923AB-16B9-83B3-D7C9-E8354EABFB77}"/>
              </a:ext>
            </a:extLst>
          </p:cNvPr>
          <p:cNvSpPr txBox="1"/>
          <p:nvPr/>
        </p:nvSpPr>
        <p:spPr>
          <a:xfrm>
            <a:off x="327820" y="9759004"/>
            <a:ext cx="2858815" cy="623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9000"/>
              </a:lnSpc>
              <a:spcAft>
                <a:spcPts val="648"/>
              </a:spcAft>
            </a:pPr>
            <a:r>
              <a:rPr lang="ja-JP" altLang="en-US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ハートフルサンク トナリエオフィス</a:t>
            </a:r>
            <a:br>
              <a:rPr lang="en-US" altLang="ja-JP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〒</a:t>
            </a:r>
            <a:r>
              <a:rPr lang="en-US" altLang="ja-JP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590-0132</a:t>
            </a:r>
            <a:r>
              <a:rPr lang="ja-JP" altLang="en-US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堺市南区原山台</a:t>
            </a:r>
            <a:r>
              <a:rPr lang="en-US" altLang="ja-JP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丁</a:t>
            </a:r>
            <a:r>
              <a:rPr lang="en-US" altLang="ja-JP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番</a:t>
            </a:r>
            <a:r>
              <a:rPr lang="en-US" altLang="ja-JP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号</a:t>
            </a:r>
            <a:br>
              <a:rPr lang="en-US" altLang="ja-JP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トナリエ栂・美木多</a:t>
            </a:r>
            <a:r>
              <a:rPr lang="en-US" altLang="ja-JP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1-7</a:t>
            </a:r>
            <a:r>
              <a:rPr lang="ja-JP" altLang="en-US" sz="97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FAX.072-294-6600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86BFFA9-62B7-724D-B2A8-14FDCFFFFA80}"/>
              </a:ext>
            </a:extLst>
          </p:cNvPr>
          <p:cNvSpPr txBox="1"/>
          <p:nvPr/>
        </p:nvSpPr>
        <p:spPr>
          <a:xfrm>
            <a:off x="3533693" y="9190345"/>
            <a:ext cx="3518375" cy="1155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40596">
              <a:defRPr/>
            </a:pP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（平日</a:t>
            </a:r>
            <a:r>
              <a:rPr kumimoji="1" lang="en-US" altLang="ja-JP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9</a:t>
            </a: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時から</a:t>
            </a:r>
            <a:r>
              <a:rPr kumimoji="1" lang="en-US" altLang="ja-JP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17</a:t>
            </a: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時）</a:t>
            </a:r>
          </a:p>
          <a:p>
            <a:pPr algn="r" defTabSz="640596">
              <a:defRPr/>
            </a:pPr>
            <a:r>
              <a:rPr kumimoji="1" lang="en-US" altLang="ja-JP" sz="2159" kern="100" dirty="0">
                <a:solidFill>
                  <a:prstClr val="black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Times New Roman" panose="02020603050405020304" pitchFamily="18" charset="0"/>
              </a:rPr>
              <a:t>072-294-6336</a:t>
            </a:r>
            <a:endParaRPr kumimoji="1" lang="en-US" altLang="ja-JP" sz="2115" kern="1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r" defTabSz="640596">
              <a:defRPr/>
            </a:pPr>
            <a:endParaRPr kumimoji="1" lang="ja-JP" altLang="en-US" sz="2115" kern="1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r" defTabSz="640596">
              <a:defRPr/>
            </a:pP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緊急の場合は時間外でもご連絡下さい。</a:t>
            </a:r>
          </a:p>
        </p:txBody>
      </p:sp>
      <p:sp>
        <p:nvSpPr>
          <p:cNvPr id="216" name="正方形/長方形 215">
            <a:extLst>
              <a:ext uri="{FF2B5EF4-FFF2-40B4-BE49-F238E27FC236}">
                <a16:creationId xmlns:a16="http://schemas.microsoft.com/office/drawing/2014/main" id="{05EEB8CE-05A0-ED7C-D340-CC729800A3D9}"/>
              </a:ext>
            </a:extLst>
          </p:cNvPr>
          <p:cNvSpPr/>
          <p:nvPr/>
        </p:nvSpPr>
        <p:spPr>
          <a:xfrm>
            <a:off x="4553557" y="856587"/>
            <a:ext cx="2818252" cy="74020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40596">
              <a:defRPr/>
            </a:pPr>
            <a:r>
              <a:rPr kumimoji="1" lang="ja-JP" altLang="en-US" sz="971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ご自宅への送迎時間等詳細は旅行開始の</a:t>
            </a:r>
            <a:r>
              <a:rPr kumimoji="1" lang="ja-JP" altLang="en-US" sz="971" b="1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前日に</a:t>
            </a:r>
            <a:endParaRPr kumimoji="1" lang="en-US" altLang="ja-JP" sz="971" b="1" kern="1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defTabSz="640596">
              <a:defRPr/>
            </a:pPr>
            <a:r>
              <a:rPr kumimoji="1" lang="ja-JP" altLang="en-US" sz="971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ご案内いたします</a:t>
            </a:r>
          </a:p>
          <a:p>
            <a:pPr defTabSz="640596">
              <a:defRPr/>
            </a:pPr>
            <a:r>
              <a:rPr kumimoji="1" lang="ja-JP" altLang="en-US" sz="971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＊交通渋滞、コロナ状況により施設、食事場所、</a:t>
            </a:r>
          </a:p>
          <a:p>
            <a:pPr defTabSz="640596">
              <a:defRPr/>
            </a:pPr>
            <a:r>
              <a:rPr kumimoji="1" lang="ja-JP" altLang="en-US" sz="971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帰着時間が変更になる場合があります。</a:t>
            </a:r>
          </a:p>
        </p:txBody>
      </p:sp>
      <p:sp>
        <p:nvSpPr>
          <p:cNvPr id="218" name="フローチャート: 代替処理 217">
            <a:extLst>
              <a:ext uri="{FF2B5EF4-FFF2-40B4-BE49-F238E27FC236}">
                <a16:creationId xmlns:a16="http://schemas.microsoft.com/office/drawing/2014/main" id="{56414500-AB6A-6446-8D93-F528F1C46AE8}"/>
              </a:ext>
            </a:extLst>
          </p:cNvPr>
          <p:cNvSpPr/>
          <p:nvPr/>
        </p:nvSpPr>
        <p:spPr>
          <a:xfrm>
            <a:off x="12599880" y="870605"/>
            <a:ext cx="2258129" cy="548783"/>
          </a:xfrm>
          <a:prstGeom prst="flowChartAlternateProcess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40596">
              <a:defRPr/>
            </a:pPr>
            <a:r>
              <a:rPr kumimoji="1" lang="ja-JP" altLang="en-US" sz="971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添乗員・ヘルパーが同行します。</a:t>
            </a:r>
          </a:p>
          <a:p>
            <a:pPr algn="ctr" defTabSz="640596">
              <a:defRPr/>
            </a:pPr>
            <a:r>
              <a:rPr kumimoji="1" lang="ja-JP" altLang="en-US" sz="971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おひとり様よりご参加いただけます。</a:t>
            </a:r>
            <a:endParaRPr kumimoji="1" lang="ja-JP" altLang="en-US" sz="900" b="1" kern="100" dirty="0">
              <a:solidFill>
                <a:srgbClr val="FF0000"/>
              </a:solidFill>
              <a:highlight>
                <a:srgbClr val="FFFF00"/>
              </a:highlight>
              <a:latin typeface="Calibri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19" name="テキスト ボックス 2">
            <a:extLst>
              <a:ext uri="{FF2B5EF4-FFF2-40B4-BE49-F238E27FC236}">
                <a16:creationId xmlns:a16="http://schemas.microsoft.com/office/drawing/2014/main" id="{D86A7F9A-A74F-21D8-4C55-0D732FF26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3291" y="1083068"/>
            <a:ext cx="3630700" cy="49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8694" tIns="49347" rIns="98694" bIns="49347" anchor="t" anchorCtr="0">
            <a:noAutofit/>
          </a:bodyPr>
          <a:lstStyle/>
          <a:p>
            <a:pPr algn="just"/>
            <a:r>
              <a:rPr lang="ja-JP" altLang="en-US" sz="97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←電動車椅子ＷＨＩＬＬ</a:t>
            </a:r>
            <a:endParaRPr lang="en-US" altLang="ja-JP" sz="97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97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これで段差も砂利道も移動距離がぐんと伸びます！</a:t>
            </a:r>
            <a:endParaRPr lang="en-US" altLang="ja-JP" sz="97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97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非日常体験へ！</a:t>
            </a:r>
            <a:endParaRPr lang="ja-JP" altLang="en-US" sz="1187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220" name="図 219">
            <a:extLst>
              <a:ext uri="{FF2B5EF4-FFF2-40B4-BE49-F238E27FC236}">
                <a16:creationId xmlns:a16="http://schemas.microsoft.com/office/drawing/2014/main" id="{1AD477D4-8427-2CBF-C442-26520D373F8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162" y="1001995"/>
            <a:ext cx="673723" cy="629789"/>
          </a:xfrm>
          <a:prstGeom prst="rect">
            <a:avLst/>
          </a:prstGeom>
        </p:spPr>
      </p:pic>
      <p:sp>
        <p:nvSpPr>
          <p:cNvPr id="221" name="テキスト ボックス 220">
            <a:extLst>
              <a:ext uri="{FF2B5EF4-FFF2-40B4-BE49-F238E27FC236}">
                <a16:creationId xmlns:a16="http://schemas.microsoft.com/office/drawing/2014/main" id="{F328DE9C-84A2-9802-5196-F28B363DDD6B}"/>
              </a:ext>
            </a:extLst>
          </p:cNvPr>
          <p:cNvSpPr txBox="1"/>
          <p:nvPr/>
        </p:nvSpPr>
        <p:spPr>
          <a:xfrm>
            <a:off x="8025741" y="551684"/>
            <a:ext cx="4354229" cy="490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40596">
              <a:defRPr/>
            </a:pP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移動支援は「障がい者手帳」をお持ちの方が対象です。</a:t>
            </a:r>
            <a:endParaRPr kumimoji="1" lang="en-US" altLang="ja-JP" sz="1295" kern="1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 defTabSz="640596">
              <a:defRPr/>
            </a:pP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詳細につきましては職員までお尋ね下さい。</a:t>
            </a:r>
          </a:p>
        </p:txBody>
      </p:sp>
      <p:sp>
        <p:nvSpPr>
          <p:cNvPr id="222" name="テキスト ボックス 221">
            <a:extLst>
              <a:ext uri="{FF2B5EF4-FFF2-40B4-BE49-F238E27FC236}">
                <a16:creationId xmlns:a16="http://schemas.microsoft.com/office/drawing/2014/main" id="{02C11ABE-80DA-B6AB-A641-FC70414DE756}"/>
              </a:ext>
            </a:extLst>
          </p:cNvPr>
          <p:cNvSpPr txBox="1"/>
          <p:nvPr/>
        </p:nvSpPr>
        <p:spPr>
          <a:xfrm>
            <a:off x="5875508" y="1832803"/>
            <a:ext cx="1479740" cy="258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43123">
              <a:defRPr/>
            </a:pPr>
            <a:r>
              <a:rPr kumimoji="1" lang="ja-JP" altLang="en-US" sz="1078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最少催行人員</a:t>
            </a:r>
            <a:r>
              <a:rPr kumimoji="1" lang="en-US" altLang="ja-JP" sz="1078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:16</a:t>
            </a:r>
            <a:r>
              <a:rPr kumimoji="1" lang="ja-JP" altLang="en-US" sz="1078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名</a:t>
            </a:r>
            <a:endParaRPr kumimoji="1" lang="en-US" altLang="ja-JP" sz="898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graphicFrame>
        <p:nvGraphicFramePr>
          <p:cNvPr id="141" name="表 12">
            <a:extLst>
              <a:ext uri="{FF2B5EF4-FFF2-40B4-BE49-F238E27FC236}">
                <a16:creationId xmlns:a16="http://schemas.microsoft.com/office/drawing/2014/main" id="{E9C7BB21-B525-F7F7-A9A2-AD04EE88F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018582"/>
              </p:ext>
            </p:extLst>
          </p:nvPr>
        </p:nvGraphicFramePr>
        <p:xfrm>
          <a:off x="339686" y="2125491"/>
          <a:ext cx="6938515" cy="5873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8800">
                  <a:extLst>
                    <a:ext uri="{9D8B030D-6E8A-4147-A177-3AD203B41FA5}">
                      <a16:colId xmlns:a16="http://schemas.microsoft.com/office/drawing/2014/main" val="2867972075"/>
                    </a:ext>
                  </a:extLst>
                </a:gridCol>
                <a:gridCol w="5019715">
                  <a:extLst>
                    <a:ext uri="{9D8B030D-6E8A-4147-A177-3AD203B41FA5}">
                      <a16:colId xmlns:a16="http://schemas.microsoft.com/office/drawing/2014/main" val="246693152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日（土）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009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0855224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8428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日（火）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009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5722189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11832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日（木）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009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50049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97862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17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日（木）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009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586774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kumimoji="1" lang="ja-JP" altLang="en-US" sz="1500" dirty="0"/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347092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B410B5-23D9-ACC9-701E-F5B865892B80}"/>
              </a:ext>
            </a:extLst>
          </p:cNvPr>
          <p:cNvSpPr txBox="1"/>
          <p:nvPr/>
        </p:nvSpPr>
        <p:spPr>
          <a:xfrm>
            <a:off x="199328" y="890715"/>
            <a:ext cx="4354229" cy="690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40596">
              <a:defRPr/>
            </a:pP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・参加人数・現地事情等によって、料金が変わります。</a:t>
            </a:r>
            <a:endParaRPr kumimoji="1" lang="en-US" altLang="ja-JP" sz="1295" kern="1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 defTabSz="640596">
              <a:defRPr/>
            </a:pP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・早割などお得特典があります、詳しくは担当まで。</a:t>
            </a:r>
            <a:endParaRPr kumimoji="1" lang="en-US" altLang="ja-JP" sz="1295" kern="1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 defTabSz="640596">
              <a:defRPr/>
            </a:pP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・確定内容を</a:t>
            </a:r>
            <a:r>
              <a:rPr kumimoji="1" lang="en-US" altLang="ja-JP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6</a:t>
            </a:r>
            <a:r>
              <a:rPr kumimoji="1" lang="ja-JP" altLang="en-US" sz="1295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月を目処にご案内させていただきます。</a:t>
            </a:r>
            <a:endParaRPr kumimoji="1" lang="en-US" altLang="ja-JP" sz="1295" kern="1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4349EDA-94FB-3E40-8DC6-02DACF224036}"/>
              </a:ext>
            </a:extLst>
          </p:cNvPr>
          <p:cNvSpPr txBox="1"/>
          <p:nvPr/>
        </p:nvSpPr>
        <p:spPr>
          <a:xfrm>
            <a:off x="7917611" y="8298601"/>
            <a:ext cx="1830714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kumimoji="1" lang="en-US" altLang="ja-JP" sz="1600" b="1" dirty="0">
              <a:solidFill>
                <a:srgbClr val="FF0000"/>
              </a:solidFill>
            </a:endParaRPr>
          </a:p>
          <a:p>
            <a:endParaRPr kumimoji="1" lang="en-US" altLang="ja-JP" sz="1600" b="1" dirty="0">
              <a:solidFill>
                <a:srgbClr val="FF0000"/>
              </a:solidFill>
            </a:endParaRPr>
          </a:p>
          <a:p>
            <a:endParaRPr kumimoji="1" lang="en-US" altLang="ja-JP" sz="1600" b="1" dirty="0">
              <a:solidFill>
                <a:srgbClr val="FF0000"/>
              </a:solidFill>
            </a:endParaRPr>
          </a:p>
          <a:p>
            <a:endParaRPr kumimoji="1" lang="en-US" altLang="ja-JP" sz="1600" b="1" dirty="0">
              <a:solidFill>
                <a:srgbClr val="FF0000"/>
              </a:solidFill>
            </a:endParaRPr>
          </a:p>
          <a:p>
            <a:endParaRPr kumimoji="1" lang="en-US" altLang="ja-JP" sz="1600" b="1" dirty="0">
              <a:solidFill>
                <a:srgbClr val="FF0000"/>
              </a:solidFill>
            </a:endParaRPr>
          </a:p>
          <a:p>
            <a:endParaRPr kumimoji="1" lang="en-US" altLang="ja-JP" sz="1600" b="1" dirty="0">
              <a:solidFill>
                <a:srgbClr val="FF0000"/>
              </a:solidFill>
            </a:endParaRPr>
          </a:p>
          <a:p>
            <a:endParaRPr kumimoji="1" lang="en-US" altLang="ja-JP" sz="1600" b="1" dirty="0">
              <a:solidFill>
                <a:srgbClr val="FF0000"/>
              </a:solidFill>
            </a:endParaRPr>
          </a:p>
          <a:p>
            <a:endParaRPr kumimoji="1" lang="en-US" altLang="ja-JP" sz="1600" b="1" dirty="0">
              <a:solidFill>
                <a:srgbClr val="FF0000"/>
              </a:solidFill>
            </a:endParaRPr>
          </a:p>
          <a:p>
            <a:endParaRPr kumimoji="1"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3C8E634-D62F-4A6C-A05C-B2ACD4E8B13E}"/>
              </a:ext>
            </a:extLst>
          </p:cNvPr>
          <p:cNvSpPr txBox="1"/>
          <p:nvPr/>
        </p:nvSpPr>
        <p:spPr>
          <a:xfrm>
            <a:off x="7953213" y="8562820"/>
            <a:ext cx="18579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</a:rPr>
              <a:t>お得な各種</a:t>
            </a:r>
            <a:r>
              <a:rPr kumimoji="1" lang="en-US" altLang="ja-JP" sz="1600" b="1" dirty="0">
                <a:solidFill>
                  <a:srgbClr val="FF0000"/>
                </a:solidFill>
              </a:rPr>
              <a:t>WIN=WIN</a:t>
            </a:r>
            <a:r>
              <a:rPr kumimoji="1" lang="ja-JP" altLang="en-US" sz="1600" b="1" dirty="0">
                <a:solidFill>
                  <a:srgbClr val="FF0000"/>
                </a:solidFill>
              </a:rPr>
              <a:t>「割引」実施中！！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endParaRPr kumimoji="1" lang="en-US" altLang="ja-JP" sz="1600" b="1" dirty="0">
              <a:solidFill>
                <a:srgbClr val="FF0000"/>
              </a:solidFill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</a:rPr>
              <a:t>詳細は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</a:rPr>
              <a:t>各担当者まで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</a:rPr>
              <a:t>ご相談ください！</a:t>
            </a:r>
            <a:endParaRPr kumimoji="1"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A00CD91-328A-08E9-49D0-E00E57128B2A}"/>
              </a:ext>
            </a:extLst>
          </p:cNvPr>
          <p:cNvSpPr txBox="1"/>
          <p:nvPr/>
        </p:nvSpPr>
        <p:spPr>
          <a:xfrm>
            <a:off x="236585" y="8078838"/>
            <a:ext cx="4513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40596">
              <a:defRPr/>
            </a:pPr>
            <a:r>
              <a:rPr kumimoji="1" lang="en-US" altLang="ja-JP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※</a:t>
            </a:r>
            <a:r>
              <a:rPr kumimoji="1" lang="ja-JP" altLang="en-US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表示料金は税込み料金、代金</a:t>
            </a:r>
            <a:r>
              <a:rPr kumimoji="1" lang="ja-JP" altLang="ja-JP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横の表示時間は片道乗車時間です。</a:t>
            </a:r>
          </a:p>
          <a:p>
            <a:pPr defTabSz="640596">
              <a:defRPr/>
            </a:pPr>
            <a:r>
              <a:rPr kumimoji="1" lang="en-US" altLang="ja-JP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※</a:t>
            </a:r>
            <a:r>
              <a:rPr kumimoji="1" lang="ja-JP" altLang="en-US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移動支援のご利用には弊社との契約が必要です。</a:t>
            </a:r>
            <a:br>
              <a:rPr kumimoji="1" lang="en-US" altLang="ja-JP" sz="10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</a:br>
            <a:r>
              <a:rPr kumimoji="1" lang="en-US" altLang="ja-JP" sz="1000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※</a:t>
            </a:r>
            <a:r>
              <a:rPr kumimoji="1" lang="ja-JP" altLang="en-US" sz="1000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キャンセルは２日前まで無料です。前日以降はキャンセル料が</a:t>
            </a:r>
            <a:r>
              <a:rPr kumimoji="1" lang="en-US" altLang="ja-JP" sz="1000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1000</a:t>
            </a:r>
            <a:r>
              <a:rPr kumimoji="1" lang="ja-JP" altLang="en-US" sz="1000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円</a:t>
            </a:r>
            <a:endParaRPr kumimoji="1" lang="en-US" altLang="ja-JP" sz="1000" kern="1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defTabSz="640596">
              <a:defRPr/>
            </a:pPr>
            <a:r>
              <a:rPr kumimoji="1" lang="ja-JP" altLang="en-US" sz="1000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発生しますのでご留意ください。</a:t>
            </a:r>
            <a:endParaRPr kumimoji="1" lang="ja-JP" altLang="ja-JP" sz="1000" kern="1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楕円 271">
            <a:extLst>
              <a:ext uri="{FF2B5EF4-FFF2-40B4-BE49-F238E27FC236}">
                <a16:creationId xmlns:a16="http://schemas.microsoft.com/office/drawing/2014/main" id="{EA4BBAD9-7E54-7BE6-F44B-918AB40C453C}"/>
              </a:ext>
            </a:extLst>
          </p:cNvPr>
          <p:cNvSpPr/>
          <p:nvPr/>
        </p:nvSpPr>
        <p:spPr>
          <a:xfrm>
            <a:off x="-822086" y="3407418"/>
            <a:ext cx="648000" cy="1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全対応</a:t>
            </a:r>
          </a:p>
        </p:txBody>
      </p:sp>
      <p:sp>
        <p:nvSpPr>
          <p:cNvPr id="235" name="楕円 271">
            <a:extLst>
              <a:ext uri="{FF2B5EF4-FFF2-40B4-BE49-F238E27FC236}">
                <a16:creationId xmlns:a16="http://schemas.microsoft.com/office/drawing/2014/main" id="{DC48A758-B1D0-FEF7-3507-89A555B4DEFF}"/>
              </a:ext>
            </a:extLst>
          </p:cNvPr>
          <p:cNvSpPr/>
          <p:nvPr/>
        </p:nvSpPr>
        <p:spPr>
          <a:xfrm>
            <a:off x="-825191" y="3765355"/>
            <a:ext cx="648000" cy="1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移乗可</a:t>
            </a:r>
          </a:p>
        </p:txBody>
      </p:sp>
      <p:sp>
        <p:nvSpPr>
          <p:cNvPr id="237" name="楕円 271">
            <a:extLst>
              <a:ext uri="{FF2B5EF4-FFF2-40B4-BE49-F238E27FC236}">
                <a16:creationId xmlns:a16="http://schemas.microsoft.com/office/drawing/2014/main" id="{860E56CE-5718-DA7C-8A2A-AB879526322F}"/>
              </a:ext>
            </a:extLst>
          </p:cNvPr>
          <p:cNvSpPr/>
          <p:nvPr/>
        </p:nvSpPr>
        <p:spPr>
          <a:xfrm>
            <a:off x="-824104" y="4446454"/>
            <a:ext cx="648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ＡＤＬ自立</a:t>
            </a:r>
          </a:p>
        </p:txBody>
      </p:sp>
      <p:sp>
        <p:nvSpPr>
          <p:cNvPr id="238" name="楕円 271">
            <a:extLst>
              <a:ext uri="{FF2B5EF4-FFF2-40B4-BE49-F238E27FC236}">
                <a16:creationId xmlns:a16="http://schemas.microsoft.com/office/drawing/2014/main" id="{7C9B50DF-51FF-B1A0-230D-00F3C384115A}"/>
              </a:ext>
            </a:extLst>
          </p:cNvPr>
          <p:cNvSpPr/>
          <p:nvPr/>
        </p:nvSpPr>
        <p:spPr>
          <a:xfrm>
            <a:off x="-825191" y="4110886"/>
            <a:ext cx="648000" cy="180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階段あり</a:t>
            </a:r>
          </a:p>
        </p:txBody>
      </p:sp>
      <p:grpSp>
        <p:nvGrpSpPr>
          <p:cNvPr id="156" name="グループ化 155">
            <a:extLst>
              <a:ext uri="{FF2B5EF4-FFF2-40B4-BE49-F238E27FC236}">
                <a16:creationId xmlns:a16="http://schemas.microsoft.com/office/drawing/2014/main" id="{31B58877-DB5A-85DA-A278-2460312E10A4}"/>
              </a:ext>
            </a:extLst>
          </p:cNvPr>
          <p:cNvGrpSpPr/>
          <p:nvPr/>
        </p:nvGrpSpPr>
        <p:grpSpPr>
          <a:xfrm>
            <a:off x="9846796" y="8326739"/>
            <a:ext cx="5060991" cy="2139740"/>
            <a:chOff x="9846796" y="8326739"/>
            <a:chExt cx="5060991" cy="213974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8AE96937-3907-FF47-5F14-7EA198D44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6796" y="8326739"/>
              <a:ext cx="5060991" cy="2139740"/>
            </a:xfrm>
            <a:prstGeom prst="rect">
              <a:avLst/>
            </a:prstGeom>
          </p:spPr>
        </p:pic>
        <p:sp>
          <p:nvSpPr>
            <p:cNvPr id="155" name="テキスト ボックス 154">
              <a:extLst>
                <a:ext uri="{FF2B5EF4-FFF2-40B4-BE49-F238E27FC236}">
                  <a16:creationId xmlns:a16="http://schemas.microsoft.com/office/drawing/2014/main" id="{A00A1A2A-D7CB-F87E-0747-9A3C9D06379F}"/>
                </a:ext>
              </a:extLst>
            </p:cNvPr>
            <p:cNvSpPr txBox="1"/>
            <p:nvPr/>
          </p:nvSpPr>
          <p:spPr>
            <a:xfrm>
              <a:off x="10784484" y="8651853"/>
              <a:ext cx="155039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6</a:t>
              </a:r>
              <a:r>
                <a:rPr kumimoji="1" lang="ja-JP" altLang="en-US" sz="8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月中に「</a:t>
              </a:r>
              <a:r>
                <a:rPr kumimoji="1" lang="en-US" altLang="ja-JP" sz="8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8</a:t>
              </a:r>
              <a:r>
                <a:rPr kumimoji="1" lang="ja-JP" altLang="en-US" sz="8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月ツアー」申し込み</a:t>
              </a:r>
            </a:p>
          </p:txBody>
        </p:sp>
      </p:grp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0109A881-D5AE-76DD-0328-90B2D6341780}"/>
              </a:ext>
            </a:extLst>
          </p:cNvPr>
          <p:cNvSpPr txBox="1"/>
          <p:nvPr/>
        </p:nvSpPr>
        <p:spPr>
          <a:xfrm>
            <a:off x="13462975" y="1832803"/>
            <a:ext cx="1479740" cy="258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43123">
              <a:defRPr/>
            </a:pPr>
            <a:r>
              <a:rPr kumimoji="1" lang="ja-JP" altLang="en-US" sz="1078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最少催行人員</a:t>
            </a:r>
            <a:r>
              <a:rPr kumimoji="1" lang="en-US" altLang="ja-JP" sz="1078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:16</a:t>
            </a:r>
            <a:r>
              <a:rPr kumimoji="1" lang="ja-JP" altLang="en-US" sz="1078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名</a:t>
            </a:r>
            <a:endParaRPr kumimoji="1" lang="en-US" altLang="ja-JP" sz="898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graphicFrame>
        <p:nvGraphicFramePr>
          <p:cNvPr id="93" name="表 12">
            <a:extLst>
              <a:ext uri="{FF2B5EF4-FFF2-40B4-BE49-F238E27FC236}">
                <a16:creationId xmlns:a16="http://schemas.microsoft.com/office/drawing/2014/main" id="{E3136B71-8EAC-3D26-C08A-86DC6BEEDB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308760"/>
              </p:ext>
            </p:extLst>
          </p:nvPr>
        </p:nvGraphicFramePr>
        <p:xfrm>
          <a:off x="7927153" y="2125491"/>
          <a:ext cx="6938515" cy="5873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8800">
                  <a:extLst>
                    <a:ext uri="{9D8B030D-6E8A-4147-A177-3AD203B41FA5}">
                      <a16:colId xmlns:a16="http://schemas.microsoft.com/office/drawing/2014/main" val="2867972075"/>
                    </a:ext>
                  </a:extLst>
                </a:gridCol>
                <a:gridCol w="5019715">
                  <a:extLst>
                    <a:ext uri="{9D8B030D-6E8A-4147-A177-3AD203B41FA5}">
                      <a16:colId xmlns:a16="http://schemas.microsoft.com/office/drawing/2014/main" val="246693152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22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日（火）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009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0855224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8428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24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日（木）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009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5722189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11832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29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日（火）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009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50049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97862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31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日（木）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0093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586774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kumimoji="1" lang="ja-JP" altLang="en-US" sz="1500" dirty="0"/>
                    </a:p>
                  </a:txBody>
                  <a:tcPr marL="98694" marR="98694" marT="49347" marB="493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347092"/>
                  </a:ext>
                </a:extLst>
              </a:tr>
            </a:tbl>
          </a:graphicData>
        </a:graphic>
      </p:graphicFrame>
      <p:pic>
        <p:nvPicPr>
          <p:cNvPr id="175" name="図 174">
            <a:extLst>
              <a:ext uri="{FF2B5EF4-FFF2-40B4-BE49-F238E27FC236}">
                <a16:creationId xmlns:a16="http://schemas.microsoft.com/office/drawing/2014/main" id="{69BF1A7A-9A48-CB62-79EC-921FA0A6D3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7" t="50000" r="4191"/>
          <a:stretch/>
        </p:blipFill>
        <p:spPr>
          <a:xfrm>
            <a:off x="2262622" y="2132197"/>
            <a:ext cx="5004954" cy="352800"/>
          </a:xfrm>
          <a:prstGeom prst="rect">
            <a:avLst/>
          </a:prstGeom>
        </p:spPr>
      </p:pic>
      <p:sp>
        <p:nvSpPr>
          <p:cNvPr id="176" name="楕円 175">
            <a:extLst>
              <a:ext uri="{FF2B5EF4-FFF2-40B4-BE49-F238E27FC236}">
                <a16:creationId xmlns:a16="http://schemas.microsoft.com/office/drawing/2014/main" id="{DEF46807-00A7-A00B-9F39-0BE8F0909452}"/>
              </a:ext>
            </a:extLst>
          </p:cNvPr>
          <p:cNvSpPr/>
          <p:nvPr/>
        </p:nvSpPr>
        <p:spPr>
          <a:xfrm>
            <a:off x="2396171" y="2219656"/>
            <a:ext cx="519942" cy="22156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長距離</a:t>
            </a: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5C702C7B-C52D-8B80-4169-2CAC3F2964E7}"/>
              </a:ext>
            </a:extLst>
          </p:cNvPr>
          <p:cNvSpPr txBox="1"/>
          <p:nvPr/>
        </p:nvSpPr>
        <p:spPr>
          <a:xfrm>
            <a:off x="345446" y="2523020"/>
            <a:ext cx="828000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担当</a:t>
            </a:r>
            <a:r>
              <a:rPr kumimoji="1" lang="en-US" altLang="ja-JP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谷口</a:t>
            </a:r>
          </a:p>
        </p:txBody>
      </p:sp>
      <p:sp>
        <p:nvSpPr>
          <p:cNvPr id="178" name="正方形/長方形 177">
            <a:extLst>
              <a:ext uri="{FF2B5EF4-FFF2-40B4-BE49-F238E27FC236}">
                <a16:creationId xmlns:a16="http://schemas.microsoft.com/office/drawing/2014/main" id="{E8F7898F-CA9D-C5BD-B8C3-F5CDE69C671C}"/>
              </a:ext>
            </a:extLst>
          </p:cNvPr>
          <p:cNvSpPr/>
          <p:nvPr/>
        </p:nvSpPr>
        <p:spPr>
          <a:xfrm>
            <a:off x="1766823" y="2542141"/>
            <a:ext cx="471600" cy="16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kumimoji="1" lang="ja-JP" altLang="en-US" sz="988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滋賀</a:t>
            </a:r>
          </a:p>
        </p:txBody>
      </p:sp>
      <p:sp>
        <p:nvSpPr>
          <p:cNvPr id="179" name="楕円 178">
            <a:extLst>
              <a:ext uri="{FF2B5EF4-FFF2-40B4-BE49-F238E27FC236}">
                <a16:creationId xmlns:a16="http://schemas.microsoft.com/office/drawing/2014/main" id="{61A13DF7-AE44-D421-7F7F-88F6C84B680E}"/>
              </a:ext>
            </a:extLst>
          </p:cNvPr>
          <p:cNvSpPr/>
          <p:nvPr/>
        </p:nvSpPr>
        <p:spPr>
          <a:xfrm>
            <a:off x="1058041" y="2536130"/>
            <a:ext cx="354506" cy="18012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90</a:t>
            </a:r>
            <a:r>
              <a:rPr kumimoji="1" lang="ja-JP" altLang="en-US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分</a:t>
            </a:r>
            <a:endParaRPr kumimoji="1" lang="ja-JP" altLang="en-US" sz="772" dirty="0"/>
          </a:p>
        </p:txBody>
      </p: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B3C016D4-B1A6-793E-B90A-96CADDC7D32E}"/>
              </a:ext>
            </a:extLst>
          </p:cNvPr>
          <p:cNvSpPr txBox="1"/>
          <p:nvPr/>
        </p:nvSpPr>
        <p:spPr>
          <a:xfrm>
            <a:off x="2910977" y="2099963"/>
            <a:ext cx="4114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巨大パラグアイオニバスに驚く！</a:t>
            </a:r>
            <a:endParaRPr kumimoji="1" lang="ja-JP" altLang="en-US" sz="1800" dirty="0">
              <a:ln w="9525">
                <a:noFill/>
              </a:ln>
              <a:solidFill>
                <a:srgbClr val="FF0000"/>
              </a:solidFill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A9CC62AB-7A58-8BA7-D20A-CBC9FCA3DF9A}"/>
              </a:ext>
            </a:extLst>
          </p:cNvPr>
          <p:cNvSpPr txBox="1"/>
          <p:nvPr/>
        </p:nvSpPr>
        <p:spPr>
          <a:xfrm>
            <a:off x="2232430" y="2528440"/>
            <a:ext cx="30092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0596">
              <a:defRPr/>
            </a:pP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8:30‐9:30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各ご自宅＝＝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11:30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草津エストピアホテル</a:t>
            </a:r>
            <a:r>
              <a:rPr kumimoji="1" lang="ja-JP" altLang="en-US" sz="9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（ご昼食）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＝＝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13:30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水生植物公園</a:t>
            </a:r>
            <a:r>
              <a:rPr kumimoji="1" lang="ja-JP" altLang="en-US" sz="9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（パラグアイオニバス見学）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＝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15:00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道の駅草津グリーンからすま</a:t>
            </a:r>
            <a:r>
              <a:rPr kumimoji="1" lang="ja-JP" altLang="en-US" sz="9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（お買物）</a:t>
            </a:r>
            <a:endParaRPr kumimoji="1" lang="en-US" altLang="ja-JP" sz="9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＝＝</a:t>
            </a: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17:00‐17:30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　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各ご自宅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E5E7473E-EFCE-2667-8478-73B48D2AF71D}"/>
              </a:ext>
            </a:extLst>
          </p:cNvPr>
          <p:cNvSpPr txBox="1"/>
          <p:nvPr/>
        </p:nvSpPr>
        <p:spPr>
          <a:xfrm>
            <a:off x="346884" y="2759666"/>
            <a:ext cx="1908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3456">
              <a:defRPr/>
            </a:pPr>
            <a:r>
              <a:rPr kumimoji="1" lang="en-US" altLang="ja-JP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 11,500</a:t>
            </a:r>
            <a:r>
              <a:rPr kumimoji="1" lang="ja-JP" altLang="en-US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endParaRPr kumimoji="1" lang="en-US" altLang="ja-JP" sz="2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 defTabSz="493456">
              <a:defRPr/>
            </a:pP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(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移動支援</a:t>
            </a:r>
            <a:r>
              <a:rPr kumimoji="1" lang="en-US" altLang="ja-JP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3,500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)</a:t>
            </a:r>
          </a:p>
        </p:txBody>
      </p:sp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1C87A522-78F9-0606-D70C-C8815F4AC06A}"/>
              </a:ext>
            </a:extLst>
          </p:cNvPr>
          <p:cNvSpPr txBox="1"/>
          <p:nvPr/>
        </p:nvSpPr>
        <p:spPr>
          <a:xfrm>
            <a:off x="342808" y="3385778"/>
            <a:ext cx="1908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昼食：フレンチ　ハーフコース</a:t>
            </a:r>
          </a:p>
        </p:txBody>
      </p:sp>
      <p:sp>
        <p:nvSpPr>
          <p:cNvPr id="184" name="楕円 271">
            <a:extLst>
              <a:ext uri="{FF2B5EF4-FFF2-40B4-BE49-F238E27FC236}">
                <a16:creationId xmlns:a16="http://schemas.microsoft.com/office/drawing/2014/main" id="{3FA34573-A5B5-9754-1673-B6A325D28D40}"/>
              </a:ext>
            </a:extLst>
          </p:cNvPr>
          <p:cNvSpPr/>
          <p:nvPr/>
        </p:nvSpPr>
        <p:spPr>
          <a:xfrm>
            <a:off x="6624232" y="2341923"/>
            <a:ext cx="648000" cy="1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ysClr val="windowText" lastClr="00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全対応</a:t>
            </a:r>
          </a:p>
        </p:txBody>
      </p:sp>
      <p:pic>
        <p:nvPicPr>
          <p:cNvPr id="185" name="図 184">
            <a:extLst>
              <a:ext uri="{FF2B5EF4-FFF2-40B4-BE49-F238E27FC236}">
                <a16:creationId xmlns:a16="http://schemas.microsoft.com/office/drawing/2014/main" id="{10CDC72C-BBC8-5D6C-F817-9E9EA3AB8A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31"/>
          <a:stretch/>
        </p:blipFill>
        <p:spPr>
          <a:xfrm>
            <a:off x="6380779" y="2572221"/>
            <a:ext cx="865014" cy="972000"/>
          </a:xfrm>
          <a:prstGeom prst="rect">
            <a:avLst/>
          </a:prstGeom>
        </p:spPr>
      </p:pic>
      <p:pic>
        <p:nvPicPr>
          <p:cNvPr id="186" name="図 185">
            <a:extLst>
              <a:ext uri="{FF2B5EF4-FFF2-40B4-BE49-F238E27FC236}">
                <a16:creationId xmlns:a16="http://schemas.microsoft.com/office/drawing/2014/main" id="{F880AC6A-760A-11CE-1E1A-51A19C53B0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90" r="1112"/>
          <a:stretch/>
        </p:blipFill>
        <p:spPr>
          <a:xfrm>
            <a:off x="5125896" y="2572015"/>
            <a:ext cx="1229423" cy="972000"/>
          </a:xfrm>
          <a:prstGeom prst="rect">
            <a:avLst/>
          </a:prstGeom>
        </p:spPr>
      </p:pic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96C20293-F8A3-239E-4517-087C05BE2978}"/>
              </a:ext>
            </a:extLst>
          </p:cNvPr>
          <p:cNvSpPr txBox="1"/>
          <p:nvPr/>
        </p:nvSpPr>
        <p:spPr>
          <a:xfrm>
            <a:off x="2215178" y="3319568"/>
            <a:ext cx="29822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solidFill>
                  <a:srgbClr val="FF000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＊直径約</a:t>
            </a:r>
            <a:r>
              <a:rPr kumimoji="1" lang="en-US" altLang="ja-JP" sz="1050" dirty="0">
                <a:solidFill>
                  <a:srgbClr val="FF000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2</a:t>
            </a:r>
            <a:r>
              <a:rPr kumimoji="1" lang="ja-JP" altLang="en-US" sz="1050" dirty="0">
                <a:solidFill>
                  <a:srgbClr val="FF000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メートルのオニバスも！子供も乗れる！</a:t>
            </a:r>
          </a:p>
        </p:txBody>
      </p:sp>
      <p:pic>
        <p:nvPicPr>
          <p:cNvPr id="188" name="図 187">
            <a:extLst>
              <a:ext uri="{FF2B5EF4-FFF2-40B4-BE49-F238E27FC236}">
                <a16:creationId xmlns:a16="http://schemas.microsoft.com/office/drawing/2014/main" id="{B23B03FC-15F6-867B-25AF-A870A7E5ED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7" t="50000" r="4191"/>
          <a:stretch/>
        </p:blipFill>
        <p:spPr>
          <a:xfrm>
            <a:off x="2266432" y="5068960"/>
            <a:ext cx="5004954" cy="352800"/>
          </a:xfrm>
          <a:prstGeom prst="rect">
            <a:avLst/>
          </a:prstGeom>
        </p:spPr>
      </p:pic>
      <p:sp>
        <p:nvSpPr>
          <p:cNvPr id="189" name="楕円 188">
            <a:extLst>
              <a:ext uri="{FF2B5EF4-FFF2-40B4-BE49-F238E27FC236}">
                <a16:creationId xmlns:a16="http://schemas.microsoft.com/office/drawing/2014/main" id="{BB9C5A44-4BBF-C573-67D6-F146A8D0A374}"/>
              </a:ext>
            </a:extLst>
          </p:cNvPr>
          <p:cNvSpPr/>
          <p:nvPr/>
        </p:nvSpPr>
        <p:spPr>
          <a:xfrm>
            <a:off x="2399981" y="5156419"/>
            <a:ext cx="519942" cy="22156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短距離</a:t>
            </a:r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98082D26-CE40-E127-322C-6419FAD6D464}"/>
              </a:ext>
            </a:extLst>
          </p:cNvPr>
          <p:cNvSpPr txBox="1"/>
          <p:nvPr/>
        </p:nvSpPr>
        <p:spPr>
          <a:xfrm>
            <a:off x="349256" y="5459783"/>
            <a:ext cx="828000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担当</a:t>
            </a:r>
            <a:r>
              <a:rPr kumimoji="1" lang="en-US" altLang="ja-JP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三好</a:t>
            </a:r>
          </a:p>
        </p:txBody>
      </p:sp>
      <p:sp>
        <p:nvSpPr>
          <p:cNvPr id="191" name="正方形/長方形 190">
            <a:extLst>
              <a:ext uri="{FF2B5EF4-FFF2-40B4-BE49-F238E27FC236}">
                <a16:creationId xmlns:a16="http://schemas.microsoft.com/office/drawing/2014/main" id="{8D02EA1D-A933-56F5-19E2-FC095C65137C}"/>
              </a:ext>
            </a:extLst>
          </p:cNvPr>
          <p:cNvSpPr/>
          <p:nvPr/>
        </p:nvSpPr>
        <p:spPr>
          <a:xfrm>
            <a:off x="1770633" y="5478904"/>
            <a:ext cx="471600" cy="16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kumimoji="1" lang="ja-JP" altLang="en-US" sz="988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狭山</a:t>
            </a:r>
          </a:p>
        </p:txBody>
      </p:sp>
      <p:sp>
        <p:nvSpPr>
          <p:cNvPr id="192" name="楕円 191">
            <a:extLst>
              <a:ext uri="{FF2B5EF4-FFF2-40B4-BE49-F238E27FC236}">
                <a16:creationId xmlns:a16="http://schemas.microsoft.com/office/drawing/2014/main" id="{31E9EBF9-B4BE-5FB6-E510-C278BBD859DF}"/>
              </a:ext>
            </a:extLst>
          </p:cNvPr>
          <p:cNvSpPr/>
          <p:nvPr/>
        </p:nvSpPr>
        <p:spPr>
          <a:xfrm>
            <a:off x="1061851" y="5472893"/>
            <a:ext cx="354506" cy="18012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30</a:t>
            </a:r>
            <a:r>
              <a:rPr kumimoji="1" lang="ja-JP" altLang="en-US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分</a:t>
            </a:r>
            <a:endParaRPr kumimoji="1" lang="ja-JP" altLang="en-US" sz="772" dirty="0"/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7C2C78BA-B88F-DEEC-A067-ED9882721531}"/>
              </a:ext>
            </a:extLst>
          </p:cNvPr>
          <p:cNvSpPr txBox="1"/>
          <p:nvPr/>
        </p:nvSpPr>
        <p:spPr>
          <a:xfrm>
            <a:off x="2914787" y="5036726"/>
            <a:ext cx="4114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800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肉匠逢喜の里　ステーキランチ</a:t>
            </a: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0F504E08-330B-6FC6-977E-D65251D4AE66}"/>
              </a:ext>
            </a:extLst>
          </p:cNvPr>
          <p:cNvSpPr txBox="1"/>
          <p:nvPr/>
        </p:nvSpPr>
        <p:spPr>
          <a:xfrm>
            <a:off x="2260171" y="5670319"/>
            <a:ext cx="218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0596">
              <a:defRPr/>
            </a:pP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10:00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</a:t>
            </a: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-10:30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各ご自宅＝＝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11:00 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肉匠　逢喜の里＝＝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国産サーロインステーキ</a:t>
            </a: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80g)</a:t>
            </a:r>
          </a:p>
          <a:p>
            <a:pPr defTabSz="640596">
              <a:defRPr/>
            </a:pP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15:00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出発＝＝</a:t>
            </a: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15:30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各ご自宅</a:t>
            </a: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E5A61191-A4C2-BD7D-FEA6-56D4571E9DC4}"/>
              </a:ext>
            </a:extLst>
          </p:cNvPr>
          <p:cNvSpPr txBox="1"/>
          <p:nvPr/>
        </p:nvSpPr>
        <p:spPr>
          <a:xfrm>
            <a:off x="350694" y="5696429"/>
            <a:ext cx="190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3456">
              <a:defRPr/>
            </a:pPr>
            <a:r>
              <a:rPr kumimoji="1" lang="en-US" altLang="ja-JP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 7,800</a:t>
            </a:r>
            <a:r>
              <a:rPr kumimoji="1" lang="ja-JP" altLang="en-US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endParaRPr kumimoji="1" lang="en-US" altLang="ja-JP" sz="2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 defTabSz="493456">
              <a:defRPr/>
            </a:pP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(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移動支援</a:t>
            </a:r>
            <a:r>
              <a:rPr kumimoji="1" lang="en-US" altLang="ja-JP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5,500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)</a:t>
            </a:r>
          </a:p>
        </p:txBody>
      </p:sp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F11C8BCA-4936-BF1C-01DD-0044F99B2F86}"/>
              </a:ext>
            </a:extLst>
          </p:cNvPr>
          <p:cNvSpPr txBox="1"/>
          <p:nvPr/>
        </p:nvSpPr>
        <p:spPr>
          <a:xfrm>
            <a:off x="342808" y="6322541"/>
            <a:ext cx="1908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昼食</a:t>
            </a:r>
            <a:r>
              <a:rPr kumimoji="1"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国産サーロインステーキランチ</a:t>
            </a:r>
          </a:p>
        </p:txBody>
      </p:sp>
      <p:sp>
        <p:nvSpPr>
          <p:cNvPr id="197" name="楕円 271">
            <a:extLst>
              <a:ext uri="{FF2B5EF4-FFF2-40B4-BE49-F238E27FC236}">
                <a16:creationId xmlns:a16="http://schemas.microsoft.com/office/drawing/2014/main" id="{D7DC73B0-C945-CC21-E47D-9175E8892C72}"/>
              </a:ext>
            </a:extLst>
          </p:cNvPr>
          <p:cNvSpPr/>
          <p:nvPr/>
        </p:nvSpPr>
        <p:spPr>
          <a:xfrm>
            <a:off x="6628042" y="5275779"/>
            <a:ext cx="648000" cy="1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ysClr val="windowText" lastClr="00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全対応</a:t>
            </a:r>
          </a:p>
        </p:txBody>
      </p:sp>
      <p:pic>
        <p:nvPicPr>
          <p:cNvPr id="198" name="図 197" descr="皿の上の食べ物&#10;&#10;自動的に生成された説明">
            <a:extLst>
              <a:ext uri="{FF2B5EF4-FFF2-40B4-BE49-F238E27FC236}">
                <a16:creationId xmlns:a16="http://schemas.microsoft.com/office/drawing/2014/main" id="{6A92B15A-6181-A9E5-BAF0-E412E80E08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2709" y="5515113"/>
            <a:ext cx="1156761" cy="972000"/>
          </a:xfrm>
          <a:prstGeom prst="rect">
            <a:avLst/>
          </a:prstGeom>
        </p:spPr>
      </p:pic>
      <p:pic>
        <p:nvPicPr>
          <p:cNvPr id="204" name="図 203" descr="電車の中の家&#10;&#10;低い精度で自動的に生成された説明">
            <a:extLst>
              <a:ext uri="{FF2B5EF4-FFF2-40B4-BE49-F238E27FC236}">
                <a16:creationId xmlns:a16="http://schemas.microsoft.com/office/drawing/2014/main" id="{88AD5456-D9CE-B432-6982-BC2D905C55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1282" y="5496938"/>
            <a:ext cx="1561626" cy="972000"/>
          </a:xfrm>
          <a:prstGeom prst="rect">
            <a:avLst/>
          </a:prstGeom>
        </p:spPr>
      </p:pic>
      <p:pic>
        <p:nvPicPr>
          <p:cNvPr id="205" name="図 204">
            <a:extLst>
              <a:ext uri="{FF2B5EF4-FFF2-40B4-BE49-F238E27FC236}">
                <a16:creationId xmlns:a16="http://schemas.microsoft.com/office/drawing/2014/main" id="{C1714D8D-BDD8-BB25-0615-936DA11069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7" t="50000" r="4191"/>
          <a:stretch/>
        </p:blipFill>
        <p:spPr>
          <a:xfrm>
            <a:off x="2265373" y="6536716"/>
            <a:ext cx="5004954" cy="352800"/>
          </a:xfrm>
          <a:prstGeom prst="rect">
            <a:avLst/>
          </a:prstGeom>
        </p:spPr>
      </p:pic>
      <p:sp>
        <p:nvSpPr>
          <p:cNvPr id="206" name="楕円 205">
            <a:extLst>
              <a:ext uri="{FF2B5EF4-FFF2-40B4-BE49-F238E27FC236}">
                <a16:creationId xmlns:a16="http://schemas.microsoft.com/office/drawing/2014/main" id="{826CC382-3C88-323F-7BA4-0B698604597F}"/>
              </a:ext>
            </a:extLst>
          </p:cNvPr>
          <p:cNvSpPr/>
          <p:nvPr/>
        </p:nvSpPr>
        <p:spPr>
          <a:xfrm>
            <a:off x="2400827" y="6624175"/>
            <a:ext cx="519942" cy="22156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長距離</a:t>
            </a:r>
          </a:p>
        </p:txBody>
      </p:sp>
      <p:sp>
        <p:nvSpPr>
          <p:cNvPr id="207" name="テキスト ボックス 206">
            <a:extLst>
              <a:ext uri="{FF2B5EF4-FFF2-40B4-BE49-F238E27FC236}">
                <a16:creationId xmlns:a16="http://schemas.microsoft.com/office/drawing/2014/main" id="{8E5DA80C-421B-8129-5B3B-C31F850F6158}"/>
              </a:ext>
            </a:extLst>
          </p:cNvPr>
          <p:cNvSpPr txBox="1"/>
          <p:nvPr/>
        </p:nvSpPr>
        <p:spPr>
          <a:xfrm>
            <a:off x="350102" y="6927539"/>
            <a:ext cx="828000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担当</a:t>
            </a:r>
            <a:r>
              <a:rPr kumimoji="1" lang="en-US" altLang="ja-JP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谷口</a:t>
            </a:r>
          </a:p>
        </p:txBody>
      </p:sp>
      <p:sp>
        <p:nvSpPr>
          <p:cNvPr id="208" name="正方形/長方形 207">
            <a:extLst>
              <a:ext uri="{FF2B5EF4-FFF2-40B4-BE49-F238E27FC236}">
                <a16:creationId xmlns:a16="http://schemas.microsoft.com/office/drawing/2014/main" id="{5891CF42-4527-1517-38A9-3D46B2446CFF}"/>
              </a:ext>
            </a:extLst>
          </p:cNvPr>
          <p:cNvSpPr/>
          <p:nvPr/>
        </p:nvSpPr>
        <p:spPr>
          <a:xfrm>
            <a:off x="1766823" y="6946660"/>
            <a:ext cx="471600" cy="16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kumimoji="1" lang="ja-JP" altLang="en-US" sz="988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滋賀</a:t>
            </a:r>
          </a:p>
        </p:txBody>
      </p:sp>
      <p:sp>
        <p:nvSpPr>
          <p:cNvPr id="209" name="楕円 208">
            <a:extLst>
              <a:ext uri="{FF2B5EF4-FFF2-40B4-BE49-F238E27FC236}">
                <a16:creationId xmlns:a16="http://schemas.microsoft.com/office/drawing/2014/main" id="{5E809DA9-02C9-74BC-B5B0-8AD0011BC51C}"/>
              </a:ext>
            </a:extLst>
          </p:cNvPr>
          <p:cNvSpPr/>
          <p:nvPr/>
        </p:nvSpPr>
        <p:spPr>
          <a:xfrm>
            <a:off x="1058041" y="6940649"/>
            <a:ext cx="354506" cy="18012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120</a:t>
            </a:r>
            <a:r>
              <a:rPr kumimoji="1" lang="ja-JP" altLang="en-US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分</a:t>
            </a:r>
            <a:endParaRPr kumimoji="1" lang="ja-JP" altLang="en-US" sz="772" dirty="0"/>
          </a:p>
        </p:txBody>
      </p:sp>
      <p:sp>
        <p:nvSpPr>
          <p:cNvPr id="210" name="テキスト ボックス 209">
            <a:extLst>
              <a:ext uri="{FF2B5EF4-FFF2-40B4-BE49-F238E27FC236}">
                <a16:creationId xmlns:a16="http://schemas.microsoft.com/office/drawing/2014/main" id="{A72EF935-FE95-DD75-20E7-507EFCF63961}"/>
              </a:ext>
            </a:extLst>
          </p:cNvPr>
          <p:cNvSpPr txBox="1"/>
          <p:nvPr/>
        </p:nvSpPr>
        <p:spPr>
          <a:xfrm>
            <a:off x="2733764" y="6507049"/>
            <a:ext cx="411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旧中山道の涼しげな水面の梅花藻</a:t>
            </a:r>
            <a:endParaRPr kumimoji="1" lang="en-US" altLang="ja-JP" dirty="0">
              <a:ln w="9525">
                <a:noFill/>
              </a:ln>
              <a:solidFill>
                <a:srgbClr val="FF0000"/>
              </a:solidFill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224" name="テキスト ボックス 223">
            <a:extLst>
              <a:ext uri="{FF2B5EF4-FFF2-40B4-BE49-F238E27FC236}">
                <a16:creationId xmlns:a16="http://schemas.microsoft.com/office/drawing/2014/main" id="{DE233FFA-E50C-D932-6ADC-9E70AB3C1890}"/>
              </a:ext>
            </a:extLst>
          </p:cNvPr>
          <p:cNvSpPr txBox="1"/>
          <p:nvPr/>
        </p:nvSpPr>
        <p:spPr>
          <a:xfrm>
            <a:off x="2224742" y="6929531"/>
            <a:ext cx="24912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0596">
              <a:defRPr/>
            </a:pP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8:30‐9:30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各ご自宅＝＝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12:00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本陣　樋口山（ご昼食）＝＝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醒ヶ井地蔵川周辺散策＝＝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15:30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草津</a:t>
            </a: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（お買物）＝＝</a:t>
            </a: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17:30‐18:00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各ご自宅</a:t>
            </a:r>
          </a:p>
        </p:txBody>
      </p:sp>
      <p:sp>
        <p:nvSpPr>
          <p:cNvPr id="225" name="テキスト ボックス 224">
            <a:extLst>
              <a:ext uri="{FF2B5EF4-FFF2-40B4-BE49-F238E27FC236}">
                <a16:creationId xmlns:a16="http://schemas.microsoft.com/office/drawing/2014/main" id="{321692E5-CE37-4CB3-EE4A-C60CEA03D13F}"/>
              </a:ext>
            </a:extLst>
          </p:cNvPr>
          <p:cNvSpPr txBox="1"/>
          <p:nvPr/>
        </p:nvSpPr>
        <p:spPr>
          <a:xfrm>
            <a:off x="351540" y="7164185"/>
            <a:ext cx="190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3456">
              <a:defRPr/>
            </a:pPr>
            <a:r>
              <a:rPr kumimoji="1" lang="en-US" altLang="ja-JP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 12,500</a:t>
            </a:r>
            <a:r>
              <a:rPr kumimoji="1" lang="ja-JP" altLang="en-US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endParaRPr kumimoji="1" lang="en-US" altLang="ja-JP" sz="2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 defTabSz="493456">
              <a:defRPr/>
            </a:pP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(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移動支援</a:t>
            </a:r>
            <a:r>
              <a:rPr kumimoji="1" lang="en-US" altLang="ja-JP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4,000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)</a:t>
            </a:r>
          </a:p>
        </p:txBody>
      </p: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4EE4374B-4529-2B98-842D-1C5CB14298BD}"/>
              </a:ext>
            </a:extLst>
          </p:cNvPr>
          <p:cNvSpPr txBox="1"/>
          <p:nvPr/>
        </p:nvSpPr>
        <p:spPr>
          <a:xfrm>
            <a:off x="342808" y="7790297"/>
            <a:ext cx="210098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昼食</a:t>
            </a:r>
            <a:r>
              <a:rPr kumimoji="1"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本陣昼御膳　</a:t>
            </a:r>
            <a:r>
              <a:rPr kumimoji="1"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近江牛とニジマス料理）</a:t>
            </a:r>
          </a:p>
        </p:txBody>
      </p:sp>
      <p:pic>
        <p:nvPicPr>
          <p:cNvPr id="228" name="図 227" descr="岩の上にいる白い花&#10;&#10;自動的に生成された説明">
            <a:extLst>
              <a:ext uri="{FF2B5EF4-FFF2-40B4-BE49-F238E27FC236}">
                <a16:creationId xmlns:a16="http://schemas.microsoft.com/office/drawing/2014/main" id="{2CCC7D29-9CC5-DA2C-9565-27B6A3BAFE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3944" y="6946256"/>
            <a:ext cx="1317978" cy="972000"/>
          </a:xfrm>
          <a:prstGeom prst="rect">
            <a:avLst/>
          </a:prstGeom>
        </p:spPr>
      </p:pic>
      <p:pic>
        <p:nvPicPr>
          <p:cNvPr id="229" name="図 228" descr="テーブルの上にある数種類の食事&#10;&#10;自動的に生成された説明">
            <a:extLst>
              <a:ext uri="{FF2B5EF4-FFF2-40B4-BE49-F238E27FC236}">
                <a16:creationId xmlns:a16="http://schemas.microsoft.com/office/drawing/2014/main" id="{2A6DCACF-6AE0-EA04-F330-C50EB180D5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4890" y="6932778"/>
            <a:ext cx="1264572" cy="972000"/>
          </a:xfrm>
          <a:prstGeom prst="rect">
            <a:avLst/>
          </a:prstGeom>
        </p:spPr>
      </p:pic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05D49B25-E46D-92C1-5788-C8BA55D2B6D0}"/>
              </a:ext>
            </a:extLst>
          </p:cNvPr>
          <p:cNvSpPr txBox="1"/>
          <p:nvPr/>
        </p:nvSpPr>
        <p:spPr>
          <a:xfrm>
            <a:off x="2215415" y="7563373"/>
            <a:ext cx="24442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>
                <a:solidFill>
                  <a:srgbClr val="FF000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＊旧中山道の町並みと梅花藻の風景を</a:t>
            </a:r>
            <a:endParaRPr kumimoji="1" lang="en-US" altLang="ja-JP" sz="1000" dirty="0">
              <a:solidFill>
                <a:srgbClr val="FF0000"/>
              </a:solidFill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  <a:p>
            <a:r>
              <a:rPr kumimoji="1" lang="ja-JP" altLang="en-US" sz="1000" dirty="0">
                <a:solidFill>
                  <a:srgbClr val="FF000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　お楽しみください</a:t>
            </a:r>
          </a:p>
        </p:txBody>
      </p:sp>
      <p:sp>
        <p:nvSpPr>
          <p:cNvPr id="231" name="楕円 271">
            <a:extLst>
              <a:ext uri="{FF2B5EF4-FFF2-40B4-BE49-F238E27FC236}">
                <a16:creationId xmlns:a16="http://schemas.microsoft.com/office/drawing/2014/main" id="{689696AA-BF96-641E-EA3D-E80B63DF8F12}"/>
              </a:ext>
            </a:extLst>
          </p:cNvPr>
          <p:cNvSpPr/>
          <p:nvPr/>
        </p:nvSpPr>
        <p:spPr>
          <a:xfrm>
            <a:off x="6703969" y="6742707"/>
            <a:ext cx="538675" cy="1612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階段あり</a:t>
            </a:r>
          </a:p>
        </p:txBody>
      </p:sp>
      <p:sp>
        <p:nvSpPr>
          <p:cNvPr id="233" name="テキスト ボックス 232">
            <a:extLst>
              <a:ext uri="{FF2B5EF4-FFF2-40B4-BE49-F238E27FC236}">
                <a16:creationId xmlns:a16="http://schemas.microsoft.com/office/drawing/2014/main" id="{0B1A231E-9625-EBD3-6E13-4F2B41C8E811}"/>
              </a:ext>
            </a:extLst>
          </p:cNvPr>
          <p:cNvSpPr txBox="1"/>
          <p:nvPr/>
        </p:nvSpPr>
        <p:spPr>
          <a:xfrm>
            <a:off x="9857987" y="2531963"/>
            <a:ext cx="2124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5255">
              <a:defRPr/>
            </a:pPr>
            <a:r>
              <a:rPr kumimoji="1"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13:00‐14:00</a:t>
            </a:r>
            <a:r>
              <a: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各ご自宅＝＝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15:00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なんばパークス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      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＃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702Cafe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＆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Diner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＝＝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17:44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難波駅ラピート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++</a:t>
            </a:r>
          </a:p>
          <a:p>
            <a:pPr defTabSz="575255">
              <a:defRPr/>
            </a:pP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18:15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栂・美木多駅＝＝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19:00‐19:30</a:t>
            </a:r>
            <a:r>
              <a: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各ご自宅</a:t>
            </a:r>
            <a:endParaRPr kumimoji="1" lang="ja-JP" altLang="en-US" sz="1000" b="1" kern="100" dirty="0">
              <a:highlight>
                <a:srgbClr val="FFFF00"/>
              </a:highlight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236" name="図 235">
            <a:extLst>
              <a:ext uri="{FF2B5EF4-FFF2-40B4-BE49-F238E27FC236}">
                <a16:creationId xmlns:a16="http://schemas.microsoft.com/office/drawing/2014/main" id="{801EDB7A-5CF5-0E03-F33F-699A53538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7" t="50000" r="4191"/>
          <a:stretch/>
        </p:blipFill>
        <p:spPr>
          <a:xfrm>
            <a:off x="9853349" y="2131613"/>
            <a:ext cx="5004954" cy="352800"/>
          </a:xfrm>
          <a:prstGeom prst="rect">
            <a:avLst/>
          </a:prstGeom>
        </p:spPr>
      </p:pic>
      <p:sp>
        <p:nvSpPr>
          <p:cNvPr id="239" name="楕円 238">
            <a:extLst>
              <a:ext uri="{FF2B5EF4-FFF2-40B4-BE49-F238E27FC236}">
                <a16:creationId xmlns:a16="http://schemas.microsoft.com/office/drawing/2014/main" id="{622EFCD2-865B-F9AF-9FDA-CF4DFDA7E10C}"/>
              </a:ext>
            </a:extLst>
          </p:cNvPr>
          <p:cNvSpPr/>
          <p:nvPr/>
        </p:nvSpPr>
        <p:spPr>
          <a:xfrm>
            <a:off x="9984517" y="2219072"/>
            <a:ext cx="519942" cy="22156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中距離</a:t>
            </a:r>
          </a:p>
        </p:txBody>
      </p:sp>
      <p:sp>
        <p:nvSpPr>
          <p:cNvPr id="240" name="テキスト ボックス 239">
            <a:extLst>
              <a:ext uri="{FF2B5EF4-FFF2-40B4-BE49-F238E27FC236}">
                <a16:creationId xmlns:a16="http://schemas.microsoft.com/office/drawing/2014/main" id="{CBE8F2D7-CA0A-C433-5C7A-DD0A2CA6A229}"/>
              </a:ext>
            </a:extLst>
          </p:cNvPr>
          <p:cNvSpPr txBox="1"/>
          <p:nvPr/>
        </p:nvSpPr>
        <p:spPr>
          <a:xfrm>
            <a:off x="7933484" y="2527047"/>
            <a:ext cx="828000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担当</a:t>
            </a:r>
            <a:r>
              <a:rPr kumimoji="1" lang="en-US" altLang="ja-JP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谷口</a:t>
            </a:r>
          </a:p>
        </p:txBody>
      </p:sp>
      <p:sp>
        <p:nvSpPr>
          <p:cNvPr id="241" name="テキスト ボックス 240">
            <a:extLst>
              <a:ext uri="{FF2B5EF4-FFF2-40B4-BE49-F238E27FC236}">
                <a16:creationId xmlns:a16="http://schemas.microsoft.com/office/drawing/2014/main" id="{70F298CB-98F6-F421-579C-B5732AB3857B}"/>
              </a:ext>
            </a:extLst>
          </p:cNvPr>
          <p:cNvSpPr txBox="1"/>
          <p:nvPr/>
        </p:nvSpPr>
        <p:spPr>
          <a:xfrm>
            <a:off x="7933327" y="3380289"/>
            <a:ext cx="1908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昼食</a:t>
            </a:r>
            <a:r>
              <a:rPr kumimoji="1"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松花堂ランチ</a:t>
            </a:r>
            <a:r>
              <a:rPr kumimoji="1"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デザート・飲み物付</a:t>
            </a:r>
            <a:r>
              <a:rPr kumimoji="1"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7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2" name="正方形/長方形 241">
            <a:extLst>
              <a:ext uri="{FF2B5EF4-FFF2-40B4-BE49-F238E27FC236}">
                <a16:creationId xmlns:a16="http://schemas.microsoft.com/office/drawing/2014/main" id="{08422C24-E51F-D950-7C81-662C39B2F317}"/>
              </a:ext>
            </a:extLst>
          </p:cNvPr>
          <p:cNvSpPr/>
          <p:nvPr/>
        </p:nvSpPr>
        <p:spPr>
          <a:xfrm>
            <a:off x="9249861" y="2538513"/>
            <a:ext cx="576000" cy="16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kumimoji="1" lang="ja-JP" altLang="en-US" sz="988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大阪</a:t>
            </a:r>
          </a:p>
        </p:txBody>
      </p:sp>
      <p:sp>
        <p:nvSpPr>
          <p:cNvPr id="243" name="楕円 242">
            <a:extLst>
              <a:ext uri="{FF2B5EF4-FFF2-40B4-BE49-F238E27FC236}">
                <a16:creationId xmlns:a16="http://schemas.microsoft.com/office/drawing/2014/main" id="{DEA317F7-9857-28A7-3D85-0C016689510B}"/>
              </a:ext>
            </a:extLst>
          </p:cNvPr>
          <p:cNvSpPr/>
          <p:nvPr/>
        </p:nvSpPr>
        <p:spPr>
          <a:xfrm>
            <a:off x="8645479" y="2532685"/>
            <a:ext cx="354506" cy="18012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40</a:t>
            </a:r>
            <a:r>
              <a:rPr kumimoji="1" lang="ja-JP" altLang="en-US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分</a:t>
            </a:r>
            <a:endParaRPr kumimoji="1" lang="ja-JP" altLang="en-US" sz="772" dirty="0"/>
          </a:p>
        </p:txBody>
      </p:sp>
      <p:sp>
        <p:nvSpPr>
          <p:cNvPr id="244" name="テキスト ボックス 243">
            <a:extLst>
              <a:ext uri="{FF2B5EF4-FFF2-40B4-BE49-F238E27FC236}">
                <a16:creationId xmlns:a16="http://schemas.microsoft.com/office/drawing/2014/main" id="{0AC52987-D8F2-D225-D071-5F9BEEE6599D}"/>
              </a:ext>
            </a:extLst>
          </p:cNvPr>
          <p:cNvSpPr txBox="1"/>
          <p:nvPr/>
        </p:nvSpPr>
        <p:spPr>
          <a:xfrm>
            <a:off x="7933957" y="2766630"/>
            <a:ext cx="190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3123">
              <a:defRPr/>
            </a:pPr>
            <a:r>
              <a:rPr kumimoji="1" lang="en-US" altLang="ja-JP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12,000</a:t>
            </a:r>
            <a:r>
              <a:rPr kumimoji="1" lang="ja-JP" altLang="en-US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endParaRPr kumimoji="1" lang="en-US" altLang="ja-JP" sz="2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 defTabSz="443123">
              <a:defRPr/>
            </a:pP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(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移動支援</a:t>
            </a:r>
            <a:r>
              <a:rPr kumimoji="1" lang="en-US" altLang="ja-JP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5,000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)</a:t>
            </a:r>
          </a:p>
        </p:txBody>
      </p:sp>
      <p:sp>
        <p:nvSpPr>
          <p:cNvPr id="245" name="楕円 271">
            <a:extLst>
              <a:ext uri="{FF2B5EF4-FFF2-40B4-BE49-F238E27FC236}">
                <a16:creationId xmlns:a16="http://schemas.microsoft.com/office/drawing/2014/main" id="{CB31F43E-2082-AC8C-553D-53BC2ED618E1}"/>
              </a:ext>
            </a:extLst>
          </p:cNvPr>
          <p:cNvSpPr/>
          <p:nvPr/>
        </p:nvSpPr>
        <p:spPr>
          <a:xfrm>
            <a:off x="14211670" y="2333306"/>
            <a:ext cx="648000" cy="1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全対応</a:t>
            </a:r>
          </a:p>
        </p:txBody>
      </p:sp>
      <p:pic>
        <p:nvPicPr>
          <p:cNvPr id="246" name="図 245" descr="テーブルの上にある数種類の食事&#10;&#10;自動的に生成された説明">
            <a:extLst>
              <a:ext uri="{FF2B5EF4-FFF2-40B4-BE49-F238E27FC236}">
                <a16:creationId xmlns:a16="http://schemas.microsoft.com/office/drawing/2014/main" id="{BB869EC7-CB2D-90DD-BAFA-A288837649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98330" y="2585718"/>
            <a:ext cx="1194811" cy="972000"/>
          </a:xfrm>
          <a:prstGeom prst="rect">
            <a:avLst/>
          </a:prstGeom>
        </p:spPr>
      </p:pic>
      <p:pic>
        <p:nvPicPr>
          <p:cNvPr id="247" name="図 246" descr="駅のホームに停まっている列車&#10;&#10;自動的に生成された説明">
            <a:extLst>
              <a:ext uri="{FF2B5EF4-FFF2-40B4-BE49-F238E27FC236}">
                <a16:creationId xmlns:a16="http://schemas.microsoft.com/office/drawing/2014/main" id="{36FAC453-5AB2-C3A0-2DD8-2A4EB0CF0B9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546"/>
          <a:stretch/>
        </p:blipFill>
        <p:spPr>
          <a:xfrm>
            <a:off x="13535628" y="2587159"/>
            <a:ext cx="1285532" cy="972000"/>
          </a:xfrm>
          <a:prstGeom prst="rect">
            <a:avLst/>
          </a:prstGeom>
        </p:spPr>
      </p:pic>
      <p:pic>
        <p:nvPicPr>
          <p:cNvPr id="275" name="図 274">
            <a:extLst>
              <a:ext uri="{FF2B5EF4-FFF2-40B4-BE49-F238E27FC236}">
                <a16:creationId xmlns:a16="http://schemas.microsoft.com/office/drawing/2014/main" id="{E299EBB5-1DB4-E1B6-6DB1-D35061F608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7" t="50000" r="4191"/>
          <a:stretch/>
        </p:blipFill>
        <p:spPr>
          <a:xfrm>
            <a:off x="9853526" y="5068668"/>
            <a:ext cx="5004954" cy="352800"/>
          </a:xfrm>
          <a:prstGeom prst="rect">
            <a:avLst/>
          </a:prstGeom>
        </p:spPr>
      </p:pic>
      <p:sp>
        <p:nvSpPr>
          <p:cNvPr id="276" name="楕円 275">
            <a:extLst>
              <a:ext uri="{FF2B5EF4-FFF2-40B4-BE49-F238E27FC236}">
                <a16:creationId xmlns:a16="http://schemas.microsoft.com/office/drawing/2014/main" id="{C284DC73-0EFF-894F-0872-E96F987F6979}"/>
              </a:ext>
            </a:extLst>
          </p:cNvPr>
          <p:cNvSpPr/>
          <p:nvPr/>
        </p:nvSpPr>
        <p:spPr>
          <a:xfrm>
            <a:off x="9986599" y="5156127"/>
            <a:ext cx="519942" cy="22156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短距離</a:t>
            </a:r>
          </a:p>
        </p:txBody>
      </p:sp>
      <p:sp>
        <p:nvSpPr>
          <p:cNvPr id="277" name="テキスト ボックス 276">
            <a:extLst>
              <a:ext uri="{FF2B5EF4-FFF2-40B4-BE49-F238E27FC236}">
                <a16:creationId xmlns:a16="http://schemas.microsoft.com/office/drawing/2014/main" id="{878DF2D0-961A-31ED-F5A7-3E0F4D7F7FC6}"/>
              </a:ext>
            </a:extLst>
          </p:cNvPr>
          <p:cNvSpPr txBox="1"/>
          <p:nvPr/>
        </p:nvSpPr>
        <p:spPr>
          <a:xfrm>
            <a:off x="7935566" y="5464102"/>
            <a:ext cx="828000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担当</a:t>
            </a:r>
            <a:r>
              <a:rPr kumimoji="1" lang="en-US" altLang="ja-JP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國井</a:t>
            </a:r>
          </a:p>
        </p:txBody>
      </p:sp>
      <p:sp>
        <p:nvSpPr>
          <p:cNvPr id="278" name="テキスト ボックス 277">
            <a:extLst>
              <a:ext uri="{FF2B5EF4-FFF2-40B4-BE49-F238E27FC236}">
                <a16:creationId xmlns:a16="http://schemas.microsoft.com/office/drawing/2014/main" id="{AC275AA6-C6DD-19D0-4A25-AC0964CA6C35}"/>
              </a:ext>
            </a:extLst>
          </p:cNvPr>
          <p:cNvSpPr txBox="1"/>
          <p:nvPr/>
        </p:nvSpPr>
        <p:spPr>
          <a:xfrm>
            <a:off x="7935409" y="6317344"/>
            <a:ext cx="1908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昼食</a:t>
            </a:r>
            <a:r>
              <a:rPr kumimoji="1"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黒毛和牛塩タン付　カルビランチ</a:t>
            </a:r>
            <a:endParaRPr kumimoji="1" lang="ja-JP" altLang="en-US" sz="7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9" name="正方形/長方形 278">
            <a:extLst>
              <a:ext uri="{FF2B5EF4-FFF2-40B4-BE49-F238E27FC236}">
                <a16:creationId xmlns:a16="http://schemas.microsoft.com/office/drawing/2014/main" id="{CA664235-09BD-5DAC-2EE8-E8AE19DDC75B}"/>
              </a:ext>
            </a:extLst>
          </p:cNvPr>
          <p:cNvSpPr/>
          <p:nvPr/>
        </p:nvSpPr>
        <p:spPr>
          <a:xfrm>
            <a:off x="9251943" y="5475568"/>
            <a:ext cx="576000" cy="16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kumimoji="1" lang="ja-JP" altLang="en-US" sz="988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和泉市</a:t>
            </a:r>
          </a:p>
        </p:txBody>
      </p:sp>
      <p:sp>
        <p:nvSpPr>
          <p:cNvPr id="280" name="楕円 279">
            <a:extLst>
              <a:ext uri="{FF2B5EF4-FFF2-40B4-BE49-F238E27FC236}">
                <a16:creationId xmlns:a16="http://schemas.microsoft.com/office/drawing/2014/main" id="{8026E31E-80E6-BE40-F3EE-80462B50BCB4}"/>
              </a:ext>
            </a:extLst>
          </p:cNvPr>
          <p:cNvSpPr/>
          <p:nvPr/>
        </p:nvSpPr>
        <p:spPr>
          <a:xfrm>
            <a:off x="8647561" y="5469740"/>
            <a:ext cx="354506" cy="18012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20</a:t>
            </a:r>
            <a:r>
              <a:rPr kumimoji="1" lang="ja-JP" altLang="en-US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分</a:t>
            </a:r>
            <a:endParaRPr kumimoji="1" lang="ja-JP" altLang="en-US" sz="772" dirty="0"/>
          </a:p>
        </p:txBody>
      </p:sp>
      <p:sp>
        <p:nvSpPr>
          <p:cNvPr id="281" name="テキスト ボックス 280">
            <a:extLst>
              <a:ext uri="{FF2B5EF4-FFF2-40B4-BE49-F238E27FC236}">
                <a16:creationId xmlns:a16="http://schemas.microsoft.com/office/drawing/2014/main" id="{369ECFDE-6E67-3FB9-9304-70EDF4DA123A}"/>
              </a:ext>
            </a:extLst>
          </p:cNvPr>
          <p:cNvSpPr txBox="1"/>
          <p:nvPr/>
        </p:nvSpPr>
        <p:spPr>
          <a:xfrm>
            <a:off x="10471096" y="5044431"/>
            <a:ext cx="4141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 </a:t>
            </a:r>
            <a:r>
              <a:rPr kumimoji="1" lang="ja-JP" altLang="en-US" sz="1600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高級韓国焼肉　釜山道川　</a:t>
            </a:r>
            <a:r>
              <a:rPr kumimoji="1" lang="ja-JP" altLang="en-US" sz="1400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和泉中央店</a:t>
            </a:r>
            <a:endParaRPr kumimoji="1" lang="en-US" altLang="ja-JP" sz="1600" dirty="0">
              <a:ln w="9525">
                <a:noFill/>
              </a:ln>
              <a:solidFill>
                <a:srgbClr val="FF0000"/>
              </a:solidFill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282" name="テキスト ボックス 281">
            <a:extLst>
              <a:ext uri="{FF2B5EF4-FFF2-40B4-BE49-F238E27FC236}">
                <a16:creationId xmlns:a16="http://schemas.microsoft.com/office/drawing/2014/main" id="{E782E689-D05A-1287-AD5E-5B83B001BF32}"/>
              </a:ext>
            </a:extLst>
          </p:cNvPr>
          <p:cNvSpPr txBox="1"/>
          <p:nvPr/>
        </p:nvSpPr>
        <p:spPr>
          <a:xfrm>
            <a:off x="7936039" y="5703685"/>
            <a:ext cx="190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3123">
              <a:defRPr/>
            </a:pPr>
            <a:r>
              <a:rPr kumimoji="1" lang="en-US" altLang="ja-JP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10,000</a:t>
            </a:r>
            <a:r>
              <a:rPr kumimoji="1" lang="ja-JP" altLang="en-US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endParaRPr kumimoji="1" lang="en-US" altLang="ja-JP" sz="2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 defTabSz="443123">
              <a:defRPr/>
            </a:pP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(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移動支援</a:t>
            </a:r>
            <a:r>
              <a:rPr kumimoji="1" lang="en-US" altLang="ja-JP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4,200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)</a:t>
            </a:r>
          </a:p>
        </p:txBody>
      </p:sp>
      <p:sp>
        <p:nvSpPr>
          <p:cNvPr id="283" name="楕円 271">
            <a:extLst>
              <a:ext uri="{FF2B5EF4-FFF2-40B4-BE49-F238E27FC236}">
                <a16:creationId xmlns:a16="http://schemas.microsoft.com/office/drawing/2014/main" id="{A68E23C5-C7DE-D95C-5DE3-3F158C8B8230}"/>
              </a:ext>
            </a:extLst>
          </p:cNvPr>
          <p:cNvSpPr/>
          <p:nvPr/>
        </p:nvSpPr>
        <p:spPr>
          <a:xfrm>
            <a:off x="14211670" y="5270150"/>
            <a:ext cx="648000" cy="1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全対応</a:t>
            </a:r>
          </a:p>
        </p:txBody>
      </p:sp>
      <p:pic>
        <p:nvPicPr>
          <p:cNvPr id="284" name="図 283" descr="食品, 皿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3F079576-B67A-FD81-17C4-51F8FF9552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086" y="5511890"/>
            <a:ext cx="1057074" cy="972000"/>
          </a:xfrm>
          <a:prstGeom prst="rect">
            <a:avLst/>
          </a:prstGeom>
        </p:spPr>
      </p:pic>
      <p:pic>
        <p:nvPicPr>
          <p:cNvPr id="285" name="図 284" descr="テーブルの上にあるいろんな食べ物&#10;&#10;自動的に生成された説明">
            <a:extLst>
              <a:ext uri="{FF2B5EF4-FFF2-40B4-BE49-F238E27FC236}">
                <a16:creationId xmlns:a16="http://schemas.microsoft.com/office/drawing/2014/main" id="{AD853E07-723D-7718-EF10-68DB26502F7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" r="3051"/>
          <a:stretch/>
        </p:blipFill>
        <p:spPr>
          <a:xfrm>
            <a:off x="12322175" y="5511890"/>
            <a:ext cx="1397403" cy="972000"/>
          </a:xfrm>
          <a:prstGeom prst="rect">
            <a:avLst/>
          </a:prstGeom>
        </p:spPr>
      </p:pic>
      <p:pic>
        <p:nvPicPr>
          <p:cNvPr id="286" name="図 285">
            <a:extLst>
              <a:ext uri="{FF2B5EF4-FFF2-40B4-BE49-F238E27FC236}">
                <a16:creationId xmlns:a16="http://schemas.microsoft.com/office/drawing/2014/main" id="{2439B16B-11FF-4E7D-22EA-1FD0799BCC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7" t="50000" r="4191"/>
          <a:stretch/>
        </p:blipFill>
        <p:spPr>
          <a:xfrm>
            <a:off x="9853623" y="6535446"/>
            <a:ext cx="5004954" cy="352800"/>
          </a:xfrm>
          <a:prstGeom prst="rect">
            <a:avLst/>
          </a:prstGeom>
        </p:spPr>
      </p:pic>
      <p:sp>
        <p:nvSpPr>
          <p:cNvPr id="287" name="楕円 286">
            <a:extLst>
              <a:ext uri="{FF2B5EF4-FFF2-40B4-BE49-F238E27FC236}">
                <a16:creationId xmlns:a16="http://schemas.microsoft.com/office/drawing/2014/main" id="{5BC60C5D-9339-1D65-DF9D-10E31780121E}"/>
              </a:ext>
            </a:extLst>
          </p:cNvPr>
          <p:cNvSpPr/>
          <p:nvPr/>
        </p:nvSpPr>
        <p:spPr>
          <a:xfrm>
            <a:off x="9987172" y="6622905"/>
            <a:ext cx="519942" cy="22156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長距離</a:t>
            </a:r>
          </a:p>
        </p:txBody>
      </p:sp>
      <p:sp>
        <p:nvSpPr>
          <p:cNvPr id="288" name="テキスト ボックス 287">
            <a:extLst>
              <a:ext uri="{FF2B5EF4-FFF2-40B4-BE49-F238E27FC236}">
                <a16:creationId xmlns:a16="http://schemas.microsoft.com/office/drawing/2014/main" id="{D813D624-CBE2-2EE9-757D-8681C9794958}"/>
              </a:ext>
            </a:extLst>
          </p:cNvPr>
          <p:cNvSpPr txBox="1"/>
          <p:nvPr/>
        </p:nvSpPr>
        <p:spPr>
          <a:xfrm>
            <a:off x="7936447" y="6926269"/>
            <a:ext cx="828000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担当</a:t>
            </a:r>
            <a:r>
              <a:rPr kumimoji="1" lang="en-US" altLang="ja-JP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三好</a:t>
            </a:r>
          </a:p>
        </p:txBody>
      </p:sp>
      <p:sp>
        <p:nvSpPr>
          <p:cNvPr id="289" name="正方形/長方形 288">
            <a:extLst>
              <a:ext uri="{FF2B5EF4-FFF2-40B4-BE49-F238E27FC236}">
                <a16:creationId xmlns:a16="http://schemas.microsoft.com/office/drawing/2014/main" id="{20433B33-659A-48C8-D37D-3CD7151C9619}"/>
              </a:ext>
            </a:extLst>
          </p:cNvPr>
          <p:cNvSpPr/>
          <p:nvPr/>
        </p:nvSpPr>
        <p:spPr>
          <a:xfrm>
            <a:off x="9353168" y="6945390"/>
            <a:ext cx="471600" cy="16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kumimoji="1" lang="ja-JP" altLang="en-US" sz="988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京都</a:t>
            </a:r>
          </a:p>
        </p:txBody>
      </p:sp>
      <p:sp>
        <p:nvSpPr>
          <p:cNvPr id="290" name="楕円 289">
            <a:extLst>
              <a:ext uri="{FF2B5EF4-FFF2-40B4-BE49-F238E27FC236}">
                <a16:creationId xmlns:a16="http://schemas.microsoft.com/office/drawing/2014/main" id="{2D0B50DF-C984-E215-A0EB-4CFFE9C96C25}"/>
              </a:ext>
            </a:extLst>
          </p:cNvPr>
          <p:cNvSpPr/>
          <p:nvPr/>
        </p:nvSpPr>
        <p:spPr>
          <a:xfrm>
            <a:off x="8644386" y="6939379"/>
            <a:ext cx="354506" cy="18012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70</a:t>
            </a:r>
            <a:r>
              <a:rPr kumimoji="1" lang="ja-JP" altLang="en-US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分</a:t>
            </a:r>
            <a:endParaRPr kumimoji="1" lang="ja-JP" altLang="en-US" sz="772" dirty="0"/>
          </a:p>
        </p:txBody>
      </p:sp>
      <p:sp>
        <p:nvSpPr>
          <p:cNvPr id="291" name="テキスト ボックス 290">
            <a:extLst>
              <a:ext uri="{FF2B5EF4-FFF2-40B4-BE49-F238E27FC236}">
                <a16:creationId xmlns:a16="http://schemas.microsoft.com/office/drawing/2014/main" id="{7CBBECC4-6609-389F-0736-3E2E7366B873}"/>
              </a:ext>
            </a:extLst>
          </p:cNvPr>
          <p:cNvSpPr txBox="1"/>
          <p:nvPr/>
        </p:nvSpPr>
        <p:spPr>
          <a:xfrm>
            <a:off x="10320109" y="6505779"/>
            <a:ext cx="411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ルーブル美術館展「愛を描く」</a:t>
            </a:r>
            <a:endParaRPr kumimoji="1" lang="en-US" altLang="ja-JP" dirty="0">
              <a:ln w="9525">
                <a:noFill/>
              </a:ln>
              <a:solidFill>
                <a:srgbClr val="FF0000"/>
              </a:solidFill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292" name="テキスト ボックス 291">
            <a:extLst>
              <a:ext uri="{FF2B5EF4-FFF2-40B4-BE49-F238E27FC236}">
                <a16:creationId xmlns:a16="http://schemas.microsoft.com/office/drawing/2014/main" id="{109D5677-5F65-3E40-5E8A-5CD63F33B5B8}"/>
              </a:ext>
            </a:extLst>
          </p:cNvPr>
          <p:cNvSpPr txBox="1"/>
          <p:nvPr/>
        </p:nvSpPr>
        <p:spPr>
          <a:xfrm>
            <a:off x="9847362" y="6933605"/>
            <a:ext cx="2272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0596">
              <a:defRPr/>
            </a:pP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8:30‐9:30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各ご自宅＝＝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京田辺</a:t>
            </a: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＝＝</a:t>
            </a: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11:00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京セラ美術館（ルーブル美術館展）＝＝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13:00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頃ソラリア西鉄ホテル京都（西鉄名物ビーフシチューランチ）＝＝</a:t>
            </a: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16:30‐17:30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各ご自宅</a:t>
            </a:r>
          </a:p>
        </p:txBody>
      </p:sp>
      <p:sp>
        <p:nvSpPr>
          <p:cNvPr id="293" name="テキスト ボックス 292">
            <a:extLst>
              <a:ext uri="{FF2B5EF4-FFF2-40B4-BE49-F238E27FC236}">
                <a16:creationId xmlns:a16="http://schemas.microsoft.com/office/drawing/2014/main" id="{1834E2BF-7D04-E6CD-D414-5D21C155511D}"/>
              </a:ext>
            </a:extLst>
          </p:cNvPr>
          <p:cNvSpPr txBox="1"/>
          <p:nvPr/>
        </p:nvSpPr>
        <p:spPr>
          <a:xfrm>
            <a:off x="7937885" y="7162915"/>
            <a:ext cx="190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3456">
              <a:defRPr/>
            </a:pPr>
            <a:r>
              <a:rPr kumimoji="1" lang="en-US" altLang="ja-JP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17,800 </a:t>
            </a:r>
            <a:r>
              <a:rPr kumimoji="1" lang="ja-JP" altLang="en-US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endParaRPr kumimoji="1" lang="en-US" altLang="ja-JP" sz="2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 defTabSz="493456">
              <a:defRPr/>
            </a:pP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(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移動支援</a:t>
            </a:r>
            <a:r>
              <a:rPr kumimoji="1" lang="en-US" altLang="ja-JP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6,500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)</a:t>
            </a:r>
          </a:p>
        </p:txBody>
      </p:sp>
      <p:sp>
        <p:nvSpPr>
          <p:cNvPr id="294" name="テキスト ボックス 293">
            <a:extLst>
              <a:ext uri="{FF2B5EF4-FFF2-40B4-BE49-F238E27FC236}">
                <a16:creationId xmlns:a16="http://schemas.microsoft.com/office/drawing/2014/main" id="{450C7F31-AEA2-BF87-861A-F5114A442C75}"/>
              </a:ext>
            </a:extLst>
          </p:cNvPr>
          <p:cNvSpPr txBox="1"/>
          <p:nvPr/>
        </p:nvSpPr>
        <p:spPr>
          <a:xfrm>
            <a:off x="7937474" y="7789027"/>
            <a:ext cx="1908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昼食</a:t>
            </a:r>
            <a:r>
              <a:rPr kumimoji="1"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ビーフシチューとハーフバイキング</a:t>
            </a:r>
          </a:p>
        </p:txBody>
      </p:sp>
      <p:sp>
        <p:nvSpPr>
          <p:cNvPr id="295" name="楕円 271">
            <a:extLst>
              <a:ext uri="{FF2B5EF4-FFF2-40B4-BE49-F238E27FC236}">
                <a16:creationId xmlns:a16="http://schemas.microsoft.com/office/drawing/2014/main" id="{82B2FA43-C8C1-F775-5D39-0539B33C7B91}"/>
              </a:ext>
            </a:extLst>
          </p:cNvPr>
          <p:cNvSpPr/>
          <p:nvPr/>
        </p:nvSpPr>
        <p:spPr>
          <a:xfrm>
            <a:off x="14211670" y="6738572"/>
            <a:ext cx="648000" cy="1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ysClr val="windowText" lastClr="00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全対応</a:t>
            </a:r>
          </a:p>
        </p:txBody>
      </p:sp>
      <p:pic>
        <p:nvPicPr>
          <p:cNvPr id="296" name="図 295" descr="皿に盛られた肉料理&#10;&#10;低い精度で自動的に生成された説明">
            <a:extLst>
              <a:ext uri="{FF2B5EF4-FFF2-40B4-BE49-F238E27FC236}">
                <a16:creationId xmlns:a16="http://schemas.microsoft.com/office/drawing/2014/main" id="{3D56FE98-D699-BD23-824F-1CA25E1BCA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460612" y="6964881"/>
            <a:ext cx="1366898" cy="972000"/>
          </a:xfrm>
          <a:prstGeom prst="rect">
            <a:avLst/>
          </a:prstGeom>
        </p:spPr>
      </p:pic>
      <p:pic>
        <p:nvPicPr>
          <p:cNvPr id="297" name="図 296" descr="カレンダー が含まれている画像&#10;&#10;自動的に生成された説明">
            <a:extLst>
              <a:ext uri="{FF2B5EF4-FFF2-40B4-BE49-F238E27FC236}">
                <a16:creationId xmlns:a16="http://schemas.microsoft.com/office/drawing/2014/main" id="{CFD2DB8B-EAAC-E7DF-5C0F-96699736E9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025792" y="6964881"/>
            <a:ext cx="727629" cy="972000"/>
          </a:xfrm>
          <a:prstGeom prst="rect">
            <a:avLst/>
          </a:prstGeom>
        </p:spPr>
      </p:pic>
      <p:pic>
        <p:nvPicPr>
          <p:cNvPr id="298" name="図 297" descr="人, 衣料, 座る, 女性 が含まれている画像&#10;&#10;自動的に生成された説明">
            <a:extLst>
              <a:ext uri="{FF2B5EF4-FFF2-40B4-BE49-F238E27FC236}">
                <a16:creationId xmlns:a16="http://schemas.microsoft.com/office/drawing/2014/main" id="{6E5D3BFB-7E9A-CACB-A6A7-0FE2CE29CFE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787378" y="6964881"/>
            <a:ext cx="639276" cy="972000"/>
          </a:xfrm>
          <a:prstGeom prst="rect">
            <a:avLst/>
          </a:prstGeom>
        </p:spPr>
      </p:pic>
      <p:pic>
        <p:nvPicPr>
          <p:cNvPr id="234" name="図 233">
            <a:extLst>
              <a:ext uri="{FF2B5EF4-FFF2-40B4-BE49-F238E27FC236}">
                <a16:creationId xmlns:a16="http://schemas.microsoft.com/office/drawing/2014/main" id="{27606BD9-C9D4-9198-146B-2B4249F3D1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7" t="50000" r="4191"/>
          <a:stretch/>
        </p:blipFill>
        <p:spPr>
          <a:xfrm>
            <a:off x="2265125" y="3600230"/>
            <a:ext cx="5004954" cy="352800"/>
          </a:xfrm>
          <a:prstGeom prst="rect">
            <a:avLst/>
          </a:prstGeom>
        </p:spPr>
      </p:pic>
      <p:sp>
        <p:nvSpPr>
          <p:cNvPr id="250" name="楕円 249">
            <a:extLst>
              <a:ext uri="{FF2B5EF4-FFF2-40B4-BE49-F238E27FC236}">
                <a16:creationId xmlns:a16="http://schemas.microsoft.com/office/drawing/2014/main" id="{76DAC641-BE76-95DA-9B18-F3E01DCFE011}"/>
              </a:ext>
            </a:extLst>
          </p:cNvPr>
          <p:cNvSpPr/>
          <p:nvPr/>
        </p:nvSpPr>
        <p:spPr>
          <a:xfrm>
            <a:off x="2398674" y="3687689"/>
            <a:ext cx="519942" cy="22156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中距離</a:t>
            </a:r>
          </a:p>
        </p:txBody>
      </p:sp>
      <p:sp>
        <p:nvSpPr>
          <p:cNvPr id="251" name="テキスト ボックス 250">
            <a:extLst>
              <a:ext uri="{FF2B5EF4-FFF2-40B4-BE49-F238E27FC236}">
                <a16:creationId xmlns:a16="http://schemas.microsoft.com/office/drawing/2014/main" id="{5B276789-9B50-30AA-C232-65AAEC8D0F29}"/>
              </a:ext>
            </a:extLst>
          </p:cNvPr>
          <p:cNvSpPr txBox="1"/>
          <p:nvPr/>
        </p:nvSpPr>
        <p:spPr>
          <a:xfrm>
            <a:off x="347949" y="3991053"/>
            <a:ext cx="828000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担当</a:t>
            </a:r>
            <a:r>
              <a:rPr kumimoji="1" lang="en-US" altLang="ja-JP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國井</a:t>
            </a:r>
          </a:p>
        </p:txBody>
      </p:sp>
      <p:sp>
        <p:nvSpPr>
          <p:cNvPr id="252" name="正方形/長方形 251">
            <a:extLst>
              <a:ext uri="{FF2B5EF4-FFF2-40B4-BE49-F238E27FC236}">
                <a16:creationId xmlns:a16="http://schemas.microsoft.com/office/drawing/2014/main" id="{C623E678-768E-358C-E6EC-505202509651}"/>
              </a:ext>
            </a:extLst>
          </p:cNvPr>
          <p:cNvSpPr/>
          <p:nvPr/>
        </p:nvSpPr>
        <p:spPr>
          <a:xfrm>
            <a:off x="1764670" y="4010174"/>
            <a:ext cx="471600" cy="16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kumimoji="1" lang="ja-JP" altLang="en-US" sz="988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奈良</a:t>
            </a:r>
          </a:p>
        </p:txBody>
      </p:sp>
      <p:sp>
        <p:nvSpPr>
          <p:cNvPr id="253" name="楕円 252">
            <a:extLst>
              <a:ext uri="{FF2B5EF4-FFF2-40B4-BE49-F238E27FC236}">
                <a16:creationId xmlns:a16="http://schemas.microsoft.com/office/drawing/2014/main" id="{74BEC0B1-4B72-0CB3-1D4A-0338F3FFCDF7}"/>
              </a:ext>
            </a:extLst>
          </p:cNvPr>
          <p:cNvSpPr/>
          <p:nvPr/>
        </p:nvSpPr>
        <p:spPr>
          <a:xfrm>
            <a:off x="1055888" y="4004163"/>
            <a:ext cx="354506" cy="18012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60</a:t>
            </a:r>
            <a:r>
              <a:rPr kumimoji="1" lang="ja-JP" altLang="en-US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分</a:t>
            </a:r>
            <a:endParaRPr kumimoji="1" lang="ja-JP" altLang="en-US" sz="772" dirty="0"/>
          </a:p>
        </p:txBody>
      </p:sp>
      <p:sp>
        <p:nvSpPr>
          <p:cNvPr id="254" name="テキスト ボックス 253">
            <a:extLst>
              <a:ext uri="{FF2B5EF4-FFF2-40B4-BE49-F238E27FC236}">
                <a16:creationId xmlns:a16="http://schemas.microsoft.com/office/drawing/2014/main" id="{598AB511-9E6F-3FF2-8108-FCFC4CF6933A}"/>
              </a:ext>
            </a:extLst>
          </p:cNvPr>
          <p:cNvSpPr txBox="1"/>
          <p:nvPr/>
        </p:nvSpPr>
        <p:spPr>
          <a:xfrm>
            <a:off x="3025435" y="3526536"/>
            <a:ext cx="370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500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ぽっくり大往生</a:t>
            </a:r>
            <a:r>
              <a:rPr kumimoji="1" lang="en-US" altLang="ja-JP" sz="1500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! </a:t>
            </a:r>
            <a:r>
              <a:rPr kumimoji="1" lang="ja-JP" altLang="en-US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吉田寺と精進料理</a:t>
            </a:r>
            <a:endParaRPr kumimoji="1" lang="en-US" altLang="ja-JP" sz="1600" dirty="0">
              <a:ln w="9525">
                <a:noFill/>
              </a:ln>
              <a:solidFill>
                <a:srgbClr val="FF0000"/>
              </a:solidFill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255" name="テキスト ボックス 254">
            <a:extLst>
              <a:ext uri="{FF2B5EF4-FFF2-40B4-BE49-F238E27FC236}">
                <a16:creationId xmlns:a16="http://schemas.microsoft.com/office/drawing/2014/main" id="{C8F00397-15E8-9124-3C78-6FB9DA61BE33}"/>
              </a:ext>
            </a:extLst>
          </p:cNvPr>
          <p:cNvSpPr txBox="1"/>
          <p:nvPr/>
        </p:nvSpPr>
        <p:spPr>
          <a:xfrm>
            <a:off x="2275535" y="4011879"/>
            <a:ext cx="2365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0596">
              <a:defRPr/>
            </a:pP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10:00‐11:00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各ご自宅＝＝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12:00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吉田寺お参り</a:t>
            </a: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通称ぽっくり寺</a:t>
            </a: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＝＝</a:t>
            </a: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12:30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玄米庵</a:t>
            </a:r>
            <a:r>
              <a:rPr kumimoji="1" lang="en-US" altLang="ja-JP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ご昼食）　＝＝</a:t>
            </a: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16:30‐17:30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各ご自宅</a:t>
            </a:r>
            <a:endParaRPr kumimoji="1" lang="en-US" altLang="ja-JP" sz="1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ja-JP" altLang="en-US" sz="1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関西のぽっくり寺をご参拝</a:t>
            </a:r>
            <a:endParaRPr kumimoji="1" lang="en-US" altLang="ja-JP" sz="10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40596">
              <a:defRPr/>
            </a:pPr>
            <a:r>
              <a:rPr kumimoji="1" lang="ja-JP" altLang="en-US" sz="1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大豆肉などの精進料理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B39356B-F370-7FCF-BF1B-7BE84F016E58}"/>
              </a:ext>
            </a:extLst>
          </p:cNvPr>
          <p:cNvSpPr txBox="1"/>
          <p:nvPr/>
        </p:nvSpPr>
        <p:spPr>
          <a:xfrm>
            <a:off x="349387" y="4227699"/>
            <a:ext cx="1908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3456">
              <a:defRPr/>
            </a:pPr>
            <a:r>
              <a:rPr kumimoji="1" lang="en-US" altLang="ja-JP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 9,500</a:t>
            </a:r>
            <a:r>
              <a:rPr kumimoji="1" lang="ja-JP" altLang="en-US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endParaRPr kumimoji="1" lang="en-US" altLang="ja-JP" sz="2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 defTabSz="493456">
              <a:defRPr/>
            </a:pP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(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移動支援</a:t>
            </a:r>
            <a:r>
              <a:rPr kumimoji="1" lang="en-US" altLang="ja-JP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3,000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)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E1DF532-8E56-11F0-FA74-F7AD3F0700AE}"/>
              </a:ext>
            </a:extLst>
          </p:cNvPr>
          <p:cNvSpPr txBox="1"/>
          <p:nvPr/>
        </p:nvSpPr>
        <p:spPr>
          <a:xfrm>
            <a:off x="342808" y="4833045"/>
            <a:ext cx="20591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昼食</a:t>
            </a:r>
            <a:r>
              <a:rPr kumimoji="1" lang="en-US" altLang="ja-JP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精進料理　小鉢ランチ豆乳アイス付</a:t>
            </a:r>
          </a:p>
        </p:txBody>
      </p:sp>
      <p:sp>
        <p:nvSpPr>
          <p:cNvPr id="34" name="楕円 271">
            <a:extLst>
              <a:ext uri="{FF2B5EF4-FFF2-40B4-BE49-F238E27FC236}">
                <a16:creationId xmlns:a16="http://schemas.microsoft.com/office/drawing/2014/main" id="{89560029-0849-8C8D-900A-AB3677FCF899}"/>
              </a:ext>
            </a:extLst>
          </p:cNvPr>
          <p:cNvSpPr/>
          <p:nvPr/>
        </p:nvSpPr>
        <p:spPr>
          <a:xfrm>
            <a:off x="6622079" y="3808851"/>
            <a:ext cx="648000" cy="1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ysClr val="windowText" lastClr="00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全対応</a:t>
            </a:r>
          </a:p>
        </p:txBody>
      </p:sp>
      <p:pic>
        <p:nvPicPr>
          <p:cNvPr id="35" name="図 34" descr="建物と木々&#10;&#10;自動的に生成された説明">
            <a:extLst>
              <a:ext uri="{FF2B5EF4-FFF2-40B4-BE49-F238E27FC236}">
                <a16:creationId xmlns:a16="http://schemas.microsoft.com/office/drawing/2014/main" id="{0EBCFD70-89BC-95B0-6801-1DD7C439E0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80" y="4035241"/>
            <a:ext cx="1338930" cy="97200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F2FCBE95-F5E2-6C24-C148-18A7B0A9E5B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49" y="4035241"/>
            <a:ext cx="1297674" cy="97200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6350A82C-2629-4A7F-3F93-75B8B77AFC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7" t="50000" r="4191"/>
          <a:stretch/>
        </p:blipFill>
        <p:spPr>
          <a:xfrm>
            <a:off x="9854647" y="3601005"/>
            <a:ext cx="5004954" cy="352800"/>
          </a:xfrm>
          <a:prstGeom prst="rect">
            <a:avLst/>
          </a:prstGeom>
        </p:spPr>
      </p:pic>
      <p:sp>
        <p:nvSpPr>
          <p:cNvPr id="38" name="楕円 37">
            <a:extLst>
              <a:ext uri="{FF2B5EF4-FFF2-40B4-BE49-F238E27FC236}">
                <a16:creationId xmlns:a16="http://schemas.microsoft.com/office/drawing/2014/main" id="{1BA98C87-6434-5CDD-9868-12E8236EC33D}"/>
              </a:ext>
            </a:extLst>
          </p:cNvPr>
          <p:cNvSpPr/>
          <p:nvPr/>
        </p:nvSpPr>
        <p:spPr>
          <a:xfrm>
            <a:off x="9988196" y="3688464"/>
            <a:ext cx="519942" cy="22156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短距離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ED7181C-8AF9-6394-9054-70FD32F17869}"/>
              </a:ext>
            </a:extLst>
          </p:cNvPr>
          <p:cNvSpPr txBox="1"/>
          <p:nvPr/>
        </p:nvSpPr>
        <p:spPr>
          <a:xfrm>
            <a:off x="9856441" y="4128288"/>
            <a:ext cx="25052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5255">
              <a:defRPr/>
            </a:pPr>
            <a:r>
              <a:rPr kumimoji="1" lang="en-US" altLang="ja-JP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12:30‐13:30</a:t>
            </a:r>
            <a:r>
              <a:rPr kumimoji="1" lang="ja-JP" altLang="en-US" sz="1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各ご自宅＝＝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14:00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むか新プラス　お好きなスイーツ＝＝</a:t>
            </a:r>
            <a:r>
              <a:rPr kumimoji="1"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15:30-16:30</a:t>
            </a:r>
            <a:r>
              <a: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各ご自宅</a:t>
            </a:r>
            <a:r>
              <a:rPr kumimoji="1" lang="ja-JP" altLang="en-US" sz="1000" b="1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 </a:t>
            </a:r>
            <a:endParaRPr kumimoji="1" lang="ja-JP" altLang="en-US" sz="1000" b="1" kern="100" dirty="0">
              <a:solidFill>
                <a:srgbClr val="FF0000"/>
              </a:solidFill>
              <a:highlight>
                <a:srgbClr val="FFFF00"/>
              </a:highlight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96D99EC-2877-1E99-D454-0CA81BDFAF4F}"/>
              </a:ext>
            </a:extLst>
          </p:cNvPr>
          <p:cNvSpPr txBox="1"/>
          <p:nvPr/>
        </p:nvSpPr>
        <p:spPr>
          <a:xfrm>
            <a:off x="7944614" y="3989448"/>
            <a:ext cx="828000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担当</a:t>
            </a:r>
            <a:r>
              <a:rPr kumimoji="1" lang="en-US" altLang="ja-JP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kumimoji="1" lang="ja-JP" altLang="en-US" sz="969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國井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1932ED82-B9E4-ECE2-D716-913262DED0C9}"/>
              </a:ext>
            </a:extLst>
          </p:cNvPr>
          <p:cNvSpPr/>
          <p:nvPr/>
        </p:nvSpPr>
        <p:spPr>
          <a:xfrm>
            <a:off x="9354192" y="4012164"/>
            <a:ext cx="471600" cy="16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kumimoji="1" lang="ja-JP" altLang="en-US" sz="988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和泉</a:t>
            </a:r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468646CD-A530-AAE1-996F-B7DEF5B0219A}"/>
              </a:ext>
            </a:extLst>
          </p:cNvPr>
          <p:cNvSpPr/>
          <p:nvPr/>
        </p:nvSpPr>
        <p:spPr>
          <a:xfrm>
            <a:off x="8692333" y="4006153"/>
            <a:ext cx="354506" cy="180127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20</a:t>
            </a:r>
            <a:r>
              <a:rPr kumimoji="1" lang="ja-JP" altLang="en-US" sz="772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分</a:t>
            </a:r>
            <a:endParaRPr kumimoji="1" lang="ja-JP" altLang="en-US" sz="772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7BB938E-2D4D-492E-7167-C2834D1D2949}"/>
              </a:ext>
            </a:extLst>
          </p:cNvPr>
          <p:cNvSpPr txBox="1"/>
          <p:nvPr/>
        </p:nvSpPr>
        <p:spPr>
          <a:xfrm>
            <a:off x="8107606" y="3592167"/>
            <a:ext cx="6428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　　　　　　　　　　　</a:t>
            </a:r>
            <a:r>
              <a:rPr kumimoji="1" lang="ja-JP" altLang="en-US" sz="1400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リニューアルオープン</a:t>
            </a:r>
            <a:r>
              <a:rPr kumimoji="1" lang="ja-JP" altLang="en-US" dirty="0">
                <a:ln w="9525">
                  <a:noFill/>
                </a:ln>
                <a:solidFill>
                  <a:srgbClr val="FF0000"/>
                </a:solidFill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むか新プラス</a:t>
            </a:r>
            <a:endParaRPr kumimoji="1" lang="en-US" altLang="ja-JP" dirty="0">
              <a:ln w="9525">
                <a:noFill/>
              </a:ln>
              <a:solidFill>
                <a:srgbClr val="FF0000"/>
              </a:solidFill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</p:txBody>
      </p:sp>
      <p:sp>
        <p:nvSpPr>
          <p:cNvPr id="45" name="楕円 271">
            <a:extLst>
              <a:ext uri="{FF2B5EF4-FFF2-40B4-BE49-F238E27FC236}">
                <a16:creationId xmlns:a16="http://schemas.microsoft.com/office/drawing/2014/main" id="{6DAD160D-9374-DB61-283D-0ED1C50A351E}"/>
              </a:ext>
            </a:extLst>
          </p:cNvPr>
          <p:cNvSpPr/>
          <p:nvPr/>
        </p:nvSpPr>
        <p:spPr>
          <a:xfrm>
            <a:off x="14211670" y="3801728"/>
            <a:ext cx="648000" cy="1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18" dirty="0">
                <a:solidFill>
                  <a:schemeClr val="tx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全対応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BC8726E-BE7D-4D20-E647-7C688B926787}"/>
              </a:ext>
            </a:extLst>
          </p:cNvPr>
          <p:cNvSpPr txBox="1"/>
          <p:nvPr/>
        </p:nvSpPr>
        <p:spPr>
          <a:xfrm>
            <a:off x="7938909" y="4249591"/>
            <a:ext cx="1908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3456">
              <a:defRPr/>
            </a:pPr>
            <a:r>
              <a:rPr kumimoji="1" lang="en-US" altLang="ja-JP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 5,500</a:t>
            </a:r>
            <a:r>
              <a:rPr kumimoji="1" lang="ja-JP" altLang="en-US" sz="2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endParaRPr kumimoji="1" lang="en-US" altLang="ja-JP" sz="20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ctr" defTabSz="493456">
              <a:defRPr/>
            </a:pP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(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移動支援</a:t>
            </a:r>
            <a:r>
              <a:rPr kumimoji="1" lang="en-US" altLang="ja-JP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2,500</a:t>
            </a:r>
            <a:r>
              <a:rPr kumimoji="1" lang="ja-JP" altLang="en-US" sz="1400" dirty="0">
                <a:highlight>
                  <a:srgbClr val="FFFF00"/>
                </a:highligh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円</a:t>
            </a:r>
            <a:r>
              <a:rPr kumimoji="1" lang="en-US" altLang="ja-JP" sz="1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)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81811B9-55EE-9469-4731-4087F10E137E}"/>
              </a:ext>
            </a:extLst>
          </p:cNvPr>
          <p:cNvSpPr txBox="1"/>
          <p:nvPr/>
        </p:nvSpPr>
        <p:spPr>
          <a:xfrm>
            <a:off x="9876326" y="4738297"/>
            <a:ext cx="18561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>
                <a:solidFill>
                  <a:srgbClr val="FF0000"/>
                </a:solidFill>
              </a:rPr>
              <a:t>祝！新装開店</a:t>
            </a: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AF83A529-1C13-A1A4-A213-43822473015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556" y="4042205"/>
            <a:ext cx="440893" cy="468000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1F4C6469-3D64-E7DD-B009-17E9637FEE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171" y="4045539"/>
            <a:ext cx="764775" cy="972000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E75B3443-093B-445E-B90B-028993DBE09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95390" y="4042205"/>
            <a:ext cx="546588" cy="468000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4616798C-C942-FDC0-15DB-48A1128E0E8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390" y="4527309"/>
            <a:ext cx="1012059" cy="486896"/>
          </a:xfrm>
          <a:prstGeom prst="rect">
            <a:avLst/>
          </a:prstGeom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560C0706-DB08-C214-24C8-9F8A03DECEC8}"/>
              </a:ext>
            </a:extLst>
          </p:cNvPr>
          <p:cNvSpPr txBox="1"/>
          <p:nvPr/>
        </p:nvSpPr>
        <p:spPr>
          <a:xfrm>
            <a:off x="7944054" y="4837658"/>
            <a:ext cx="1908000" cy="202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18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お好きなスイーツ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91933DF-EAFD-C430-E5C2-3FF2F84C6F62}"/>
              </a:ext>
            </a:extLst>
          </p:cNvPr>
          <p:cNvSpPr txBox="1"/>
          <p:nvPr/>
        </p:nvSpPr>
        <p:spPr>
          <a:xfrm>
            <a:off x="9869141" y="5534568"/>
            <a:ext cx="2541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5255">
              <a:defRPr/>
            </a:pPr>
            <a:r>
              <a:rPr kumimoji="1"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10:30-11:00</a:t>
            </a:r>
            <a:r>
              <a: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各ご自宅＝＝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11:30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釜山道川（ご昼食）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==</a:t>
            </a:r>
          </a:p>
          <a:p>
            <a:pPr defTabSz="575255">
              <a:defRPr/>
            </a:pPr>
            <a:r>
              <a: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前菜・焼き野菜・野菜サラダ・塩タン・ライ</a:t>
            </a:r>
            <a:endParaRPr kumimoji="1" lang="en-US" altLang="ja-JP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ス・スープ・キムチ・デザート・カルビランチ</a:t>
            </a:r>
            <a:endParaRPr kumimoji="1" lang="en-US" altLang="ja-JP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575255">
              <a:defRPr/>
            </a:pPr>
            <a:r>
              <a:rPr kumimoji="1" lang="en-US" altLang="ja-JP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14:30-15:00</a:t>
            </a:r>
            <a:r>
              <a: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頃 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各ご自宅</a:t>
            </a:r>
            <a:r>
              <a:rPr kumimoji="1" lang="ja-JP" altLang="en-US" sz="1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 </a:t>
            </a:r>
            <a:endParaRPr kumimoji="1" lang="en-US" altLang="ja-JP" sz="1000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ctr" defTabSz="575255">
              <a:defRPr/>
            </a:pPr>
            <a:r>
              <a:rPr kumimoji="1" lang="ja-JP" altLang="en-US" sz="1000" b="1" kern="1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なんとカルビ＋塩タンつき♪</a:t>
            </a:r>
          </a:p>
        </p:txBody>
      </p:sp>
    </p:spTree>
    <p:extLst>
      <p:ext uri="{BB962C8B-B14F-4D97-AF65-F5344CB8AC3E}">
        <p14:creationId xmlns:p14="http://schemas.microsoft.com/office/powerpoint/2010/main" val="1305895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11272</TotalTime>
  <Words>1917</Words>
  <Application>Microsoft Office PowerPoint</Application>
  <PresentationFormat>ユーザー設定</PresentationFormat>
  <Paragraphs>335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6" baseType="lpstr">
      <vt:lpstr>BIZ UDPゴシック</vt:lpstr>
      <vt:lpstr>HGP創英ﾌﾟﾚｾﾞﾝｽEB</vt:lpstr>
      <vt:lpstr>HGS創英ﾌﾟﾚｾﾞﾝｽEB</vt:lpstr>
      <vt:lpstr>HGS創英角ｺﾞｼｯｸUB</vt:lpstr>
      <vt:lpstr>HG創英ﾌﾟﾚｾﾞﾝｽEB</vt:lpstr>
      <vt:lpstr>HG創英角ｺﾞｼｯｸUB</vt:lpstr>
      <vt:lpstr>メイリオ</vt:lpstr>
      <vt:lpstr>游ゴシック</vt:lpstr>
      <vt:lpstr>Arial</vt:lpstr>
      <vt:lpstr>Calibri</vt:lpstr>
      <vt:lpstr>Calibri Light</vt:lpstr>
      <vt:lpstr>Trebuchet MS</vt:lpstr>
      <vt:lpstr>Webdings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tonarie2@outlook.jp</dc:creator>
  <cp:lastModifiedBy>uesr</cp:lastModifiedBy>
  <cp:revision>685</cp:revision>
  <cp:lastPrinted>2023-05-01T06:28:29Z</cp:lastPrinted>
  <dcterms:created xsi:type="dcterms:W3CDTF">2021-08-31T23:24:14Z</dcterms:created>
  <dcterms:modified xsi:type="dcterms:W3CDTF">2023-05-30T01:30:24Z</dcterms:modified>
  <cp:contentStatus/>
</cp:coreProperties>
</file>