
<file path=[Content_Types].xml><?xml version="1.0" encoding="utf-8"?>
<Types xmlns="http://schemas.openxmlformats.org/package/2006/content-types">
  <Default Extension="bin" ContentType="image/unknown"/>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
  </p:notesMasterIdLst>
  <p:sldIdLst>
    <p:sldId id="263" r:id="rId2"/>
    <p:sldId id="259" r:id="rId3"/>
  </p:sldIdLst>
  <p:sldSz cx="15119350" cy="10691813"/>
  <p:notesSz cx="14295438"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47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arie2@outlook.jp" initials="t" lastIdx="2" clrIdx="0">
    <p:extLst>
      <p:ext uri="{19B8F6BF-5375-455C-9EA6-DF929625EA0E}">
        <p15:presenceInfo xmlns:p15="http://schemas.microsoft.com/office/powerpoint/2012/main" userId="3ed15419a557b1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0"/>
    <a:srgbClr val="FFE443"/>
    <a:srgbClr val="339933"/>
    <a:srgbClr val="FFF301"/>
    <a:srgbClr val="D20000"/>
    <a:srgbClr val="D60093"/>
    <a:srgbClr val="CC3399"/>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11" autoAdjust="0"/>
    <p:restoredTop sz="92989" autoAdjust="0"/>
  </p:normalViewPr>
  <p:slideViewPr>
    <p:cSldViewPr snapToGrid="0">
      <p:cViewPr varScale="1">
        <p:scale>
          <a:sx n="58" d="100"/>
          <a:sy n="58" d="100"/>
        </p:scale>
        <p:origin x="1710" y="78"/>
      </p:cViewPr>
      <p:guideLst>
        <p:guide orient="horz" pos="3367"/>
        <p:guide pos="476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2"/>
            <a:ext cx="6194691" cy="495031"/>
          </a:xfrm>
          <a:prstGeom prst="rect">
            <a:avLst/>
          </a:prstGeom>
        </p:spPr>
        <p:txBody>
          <a:bodyPr vert="horz" lIns="138010" tIns="69006" rIns="138010" bIns="69006" rtlCol="0"/>
          <a:lstStyle>
            <a:lvl1pPr algn="l">
              <a:defRPr sz="1900"/>
            </a:lvl1pPr>
          </a:lstStyle>
          <a:p>
            <a:endParaRPr kumimoji="1" lang="ja-JP" altLang="en-US"/>
          </a:p>
        </p:txBody>
      </p:sp>
      <p:sp>
        <p:nvSpPr>
          <p:cNvPr id="3" name="日付プレースホルダー 2"/>
          <p:cNvSpPr>
            <a:spLocks noGrp="1"/>
          </p:cNvSpPr>
          <p:nvPr>
            <p:ph type="dt" idx="1"/>
          </p:nvPr>
        </p:nvSpPr>
        <p:spPr>
          <a:xfrm>
            <a:off x="8097450" y="2"/>
            <a:ext cx="6194691" cy="495031"/>
          </a:xfrm>
          <a:prstGeom prst="rect">
            <a:avLst/>
          </a:prstGeom>
        </p:spPr>
        <p:txBody>
          <a:bodyPr vert="horz" lIns="138010" tIns="69006" rIns="138010" bIns="69006" rtlCol="0"/>
          <a:lstStyle>
            <a:lvl1pPr algn="r">
              <a:defRPr sz="1900"/>
            </a:lvl1pPr>
          </a:lstStyle>
          <a:p>
            <a:fld id="{DFAB76F9-EF88-45DB-BE1B-2CEDA2BF0E61}" type="datetimeFigureOut">
              <a:rPr kumimoji="1" lang="ja-JP" altLang="en-US" smtClean="0"/>
              <a:t>2023/9/9</a:t>
            </a:fld>
            <a:endParaRPr kumimoji="1" lang="ja-JP" altLang="en-US"/>
          </a:p>
        </p:txBody>
      </p:sp>
      <p:sp>
        <p:nvSpPr>
          <p:cNvPr id="4" name="スライド イメージ プレースホルダー 3"/>
          <p:cNvSpPr>
            <a:spLocks noGrp="1" noRot="1" noChangeAspect="1"/>
          </p:cNvSpPr>
          <p:nvPr>
            <p:ph type="sldImg" idx="2"/>
          </p:nvPr>
        </p:nvSpPr>
        <p:spPr>
          <a:xfrm>
            <a:off x="4794250" y="1235075"/>
            <a:ext cx="4706938" cy="3328988"/>
          </a:xfrm>
          <a:prstGeom prst="rect">
            <a:avLst/>
          </a:prstGeom>
          <a:noFill/>
          <a:ln w="12700">
            <a:solidFill>
              <a:prstClr val="black"/>
            </a:solidFill>
          </a:ln>
        </p:spPr>
        <p:txBody>
          <a:bodyPr vert="horz" lIns="138010" tIns="69006" rIns="138010" bIns="69006" rtlCol="0" anchor="ctr"/>
          <a:lstStyle/>
          <a:p>
            <a:endParaRPr lang="ja-JP" altLang="en-US"/>
          </a:p>
        </p:txBody>
      </p:sp>
      <p:sp>
        <p:nvSpPr>
          <p:cNvPr id="5" name="ノート プレースホルダー 4"/>
          <p:cNvSpPr>
            <a:spLocks noGrp="1"/>
          </p:cNvSpPr>
          <p:nvPr>
            <p:ph type="body" sz="quarter" idx="3"/>
          </p:nvPr>
        </p:nvSpPr>
        <p:spPr>
          <a:xfrm>
            <a:off x="1429548" y="4748167"/>
            <a:ext cx="11436350" cy="3884861"/>
          </a:xfrm>
          <a:prstGeom prst="rect">
            <a:avLst/>
          </a:prstGeom>
        </p:spPr>
        <p:txBody>
          <a:bodyPr vert="horz" lIns="138010" tIns="69006" rIns="138010" bIns="6900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371290"/>
            <a:ext cx="6194691" cy="495028"/>
          </a:xfrm>
          <a:prstGeom prst="rect">
            <a:avLst/>
          </a:prstGeom>
        </p:spPr>
        <p:txBody>
          <a:bodyPr vert="horz" lIns="138010" tIns="69006" rIns="138010" bIns="69006" rtlCol="0" anchor="b"/>
          <a:lstStyle>
            <a:lvl1pPr algn="l">
              <a:defRPr sz="1900"/>
            </a:lvl1pPr>
          </a:lstStyle>
          <a:p>
            <a:endParaRPr kumimoji="1" lang="ja-JP" altLang="en-US"/>
          </a:p>
        </p:txBody>
      </p:sp>
      <p:sp>
        <p:nvSpPr>
          <p:cNvPr id="7" name="スライド番号プレースホルダー 6"/>
          <p:cNvSpPr>
            <a:spLocks noGrp="1"/>
          </p:cNvSpPr>
          <p:nvPr>
            <p:ph type="sldNum" sz="quarter" idx="5"/>
          </p:nvPr>
        </p:nvSpPr>
        <p:spPr>
          <a:xfrm>
            <a:off x="8097450" y="9371290"/>
            <a:ext cx="6194691" cy="495028"/>
          </a:xfrm>
          <a:prstGeom prst="rect">
            <a:avLst/>
          </a:prstGeom>
        </p:spPr>
        <p:txBody>
          <a:bodyPr vert="horz" lIns="138010" tIns="69006" rIns="138010" bIns="69006" rtlCol="0" anchor="b"/>
          <a:lstStyle>
            <a:lvl1pPr algn="r">
              <a:defRPr sz="1900"/>
            </a:lvl1pPr>
          </a:lstStyle>
          <a:p>
            <a:fld id="{94FCA9CA-88D7-46DC-B558-6B1767235FFE}" type="slidenum">
              <a:rPr kumimoji="1" lang="ja-JP" altLang="en-US" smtClean="0"/>
              <a:t>‹#›</a:t>
            </a:fld>
            <a:endParaRPr kumimoji="1" lang="ja-JP" altLang="en-US"/>
          </a:p>
        </p:txBody>
      </p:sp>
    </p:spTree>
    <p:extLst>
      <p:ext uri="{BB962C8B-B14F-4D97-AF65-F5344CB8AC3E}">
        <p14:creationId xmlns:p14="http://schemas.microsoft.com/office/powerpoint/2010/main" val="2857293315"/>
      </p:ext>
    </p:extLst>
  </p:cSld>
  <p:clrMap bg1="lt1" tx1="dk1" bg2="lt2" tx2="dk2" accent1="accent1" accent2="accent2" accent3="accent3" accent4="accent4" accent5="accent5" accent6="accent6" hlink="hlink" folHlink="folHlink"/>
  <p:notesStyle>
    <a:lvl1pPr marL="0" algn="l" defTabSz="1407746" rtl="0" eaLnBrk="1" latinLnBrk="0" hangingPunct="1">
      <a:defRPr kumimoji="1" sz="1847" kern="1200">
        <a:solidFill>
          <a:schemeClr val="tx1"/>
        </a:solidFill>
        <a:latin typeface="+mn-lt"/>
        <a:ea typeface="+mn-ea"/>
        <a:cs typeface="+mn-cs"/>
      </a:defRPr>
    </a:lvl1pPr>
    <a:lvl2pPr marL="703874" algn="l" defTabSz="1407746" rtl="0" eaLnBrk="1" latinLnBrk="0" hangingPunct="1">
      <a:defRPr kumimoji="1" sz="1847" kern="1200">
        <a:solidFill>
          <a:schemeClr val="tx1"/>
        </a:solidFill>
        <a:latin typeface="+mn-lt"/>
        <a:ea typeface="+mn-ea"/>
        <a:cs typeface="+mn-cs"/>
      </a:defRPr>
    </a:lvl2pPr>
    <a:lvl3pPr marL="1407746" algn="l" defTabSz="1407746" rtl="0" eaLnBrk="1" latinLnBrk="0" hangingPunct="1">
      <a:defRPr kumimoji="1" sz="1847" kern="1200">
        <a:solidFill>
          <a:schemeClr val="tx1"/>
        </a:solidFill>
        <a:latin typeface="+mn-lt"/>
        <a:ea typeface="+mn-ea"/>
        <a:cs typeface="+mn-cs"/>
      </a:defRPr>
    </a:lvl3pPr>
    <a:lvl4pPr marL="2111620" algn="l" defTabSz="1407746" rtl="0" eaLnBrk="1" latinLnBrk="0" hangingPunct="1">
      <a:defRPr kumimoji="1" sz="1847" kern="1200">
        <a:solidFill>
          <a:schemeClr val="tx1"/>
        </a:solidFill>
        <a:latin typeface="+mn-lt"/>
        <a:ea typeface="+mn-ea"/>
        <a:cs typeface="+mn-cs"/>
      </a:defRPr>
    </a:lvl4pPr>
    <a:lvl5pPr marL="2815494" algn="l" defTabSz="1407746" rtl="0" eaLnBrk="1" latinLnBrk="0" hangingPunct="1">
      <a:defRPr kumimoji="1" sz="1847" kern="1200">
        <a:solidFill>
          <a:schemeClr val="tx1"/>
        </a:solidFill>
        <a:latin typeface="+mn-lt"/>
        <a:ea typeface="+mn-ea"/>
        <a:cs typeface="+mn-cs"/>
      </a:defRPr>
    </a:lvl5pPr>
    <a:lvl6pPr marL="3519367" algn="l" defTabSz="1407746" rtl="0" eaLnBrk="1" latinLnBrk="0" hangingPunct="1">
      <a:defRPr kumimoji="1" sz="1847" kern="1200">
        <a:solidFill>
          <a:schemeClr val="tx1"/>
        </a:solidFill>
        <a:latin typeface="+mn-lt"/>
        <a:ea typeface="+mn-ea"/>
        <a:cs typeface="+mn-cs"/>
      </a:defRPr>
    </a:lvl6pPr>
    <a:lvl7pPr marL="4223241" algn="l" defTabSz="1407746" rtl="0" eaLnBrk="1" latinLnBrk="0" hangingPunct="1">
      <a:defRPr kumimoji="1" sz="1847" kern="1200">
        <a:solidFill>
          <a:schemeClr val="tx1"/>
        </a:solidFill>
        <a:latin typeface="+mn-lt"/>
        <a:ea typeface="+mn-ea"/>
        <a:cs typeface="+mn-cs"/>
      </a:defRPr>
    </a:lvl7pPr>
    <a:lvl8pPr marL="4927113" algn="l" defTabSz="1407746" rtl="0" eaLnBrk="1" latinLnBrk="0" hangingPunct="1">
      <a:defRPr kumimoji="1" sz="1847" kern="1200">
        <a:solidFill>
          <a:schemeClr val="tx1"/>
        </a:solidFill>
        <a:latin typeface="+mn-lt"/>
        <a:ea typeface="+mn-ea"/>
        <a:cs typeface="+mn-cs"/>
      </a:defRPr>
    </a:lvl8pPr>
    <a:lvl9pPr marL="5630987" algn="l" defTabSz="1407746" rtl="0" eaLnBrk="1" latinLnBrk="0" hangingPunct="1">
      <a:defRPr kumimoji="1" sz="184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0" y="1235075"/>
            <a:ext cx="4706938" cy="3328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FCA9CA-88D7-46DC-B558-6B1767235FFE}" type="slidenum">
              <a:rPr kumimoji="1" lang="ja-JP" altLang="en-US" smtClean="0"/>
              <a:t>1</a:t>
            </a:fld>
            <a:endParaRPr kumimoji="1" lang="ja-JP" altLang="en-US"/>
          </a:p>
        </p:txBody>
      </p:sp>
    </p:spTree>
    <p:extLst>
      <p:ext uri="{BB962C8B-B14F-4D97-AF65-F5344CB8AC3E}">
        <p14:creationId xmlns:p14="http://schemas.microsoft.com/office/powerpoint/2010/main" val="373848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0" y="1235075"/>
            <a:ext cx="4706938" cy="3328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FCA9CA-88D7-46DC-B558-6B1767235FFE}" type="slidenum">
              <a:rPr kumimoji="1" lang="ja-JP" altLang="en-US" smtClean="0"/>
              <a:t>2</a:t>
            </a:fld>
            <a:endParaRPr kumimoji="1" lang="ja-JP" altLang="en-US"/>
          </a:p>
        </p:txBody>
      </p:sp>
    </p:spTree>
    <p:extLst>
      <p:ext uri="{BB962C8B-B14F-4D97-AF65-F5344CB8AC3E}">
        <p14:creationId xmlns:p14="http://schemas.microsoft.com/office/powerpoint/2010/main" val="384372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158329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241096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4895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20125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317301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8180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92443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54390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270454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385350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6A3FD2-DD92-4C49-ABF9-BB70B97AF022}" type="datetimeFigureOut">
              <a:rPr kumimoji="1" lang="ja-JP" altLang="en-US" smtClean="0"/>
              <a:t>2023/9/9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2858666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CC6A3FD2-DD92-4C49-ABF9-BB70B97AF022}" type="datetimeFigureOut">
              <a:rPr kumimoji="1" lang="ja-JP" altLang="en-US" smtClean="0"/>
              <a:t>2023/9/9</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93D6F365-7763-4DA2-A260-19D2F34FD6CF}" type="slidenum">
              <a:rPr kumimoji="1" lang="ja-JP" altLang="en-US" smtClean="0"/>
              <a:t>‹#›</a:t>
            </a:fld>
            <a:endParaRPr kumimoji="1" lang="ja-JP" altLang="en-US"/>
          </a:p>
        </p:txBody>
      </p:sp>
    </p:spTree>
    <p:extLst>
      <p:ext uri="{BB962C8B-B14F-4D97-AF65-F5344CB8AC3E}">
        <p14:creationId xmlns:p14="http://schemas.microsoft.com/office/powerpoint/2010/main" val="19428373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fif"/><Relationship Id="rId13" Type="http://schemas.openxmlformats.org/officeDocument/2006/relationships/image" Target="../media/image11.jfif"/><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jpg"/><Relationship Id="rId12" Type="http://schemas.openxmlformats.org/officeDocument/2006/relationships/image" Target="../media/image10.jfif"/><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tmp"/><Relationship Id="rId11" Type="http://schemas.openxmlformats.org/officeDocument/2006/relationships/image" Target="../media/image9.JPG"/><Relationship Id="rId24" Type="http://schemas.openxmlformats.org/officeDocument/2006/relationships/image" Target="../media/image22.png"/><Relationship Id="rId5" Type="http://schemas.openxmlformats.org/officeDocument/2006/relationships/image" Target="../media/image3.tmp"/><Relationship Id="rId15" Type="http://schemas.openxmlformats.org/officeDocument/2006/relationships/image" Target="../media/image13.bin"/><Relationship Id="rId23" Type="http://schemas.openxmlformats.org/officeDocument/2006/relationships/image" Target="../media/image21.jpeg"/><Relationship Id="rId10" Type="http://schemas.openxmlformats.org/officeDocument/2006/relationships/image" Target="../media/image8.jp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jfif"/><Relationship Id="rId14" Type="http://schemas.openxmlformats.org/officeDocument/2006/relationships/image" Target="../media/image12.bin"/><Relationship Id="rId22" Type="http://schemas.openxmlformats.org/officeDocument/2006/relationships/image" Target="../media/image20.png"/><Relationship Id="rId27" Type="http://schemas.openxmlformats.org/officeDocument/2006/relationships/image" Target="../media/image25.jp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4.png"/><Relationship Id="rId18" Type="http://schemas.openxmlformats.org/officeDocument/2006/relationships/image" Target="../media/image34.jpg"/><Relationship Id="rId3" Type="http://schemas.openxmlformats.org/officeDocument/2006/relationships/image" Target="../media/image1.jpeg"/><Relationship Id="rId21" Type="http://schemas.openxmlformats.org/officeDocument/2006/relationships/image" Target="../media/image37.png"/><Relationship Id="rId7" Type="http://schemas.openxmlformats.org/officeDocument/2006/relationships/image" Target="../media/image28.jpeg"/><Relationship Id="rId12" Type="http://schemas.openxmlformats.org/officeDocument/2006/relationships/image" Target="../media/image24.png"/><Relationship Id="rId17" Type="http://schemas.openxmlformats.org/officeDocument/2006/relationships/image" Target="../media/image33.jpg"/><Relationship Id="rId25"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7.tmp"/><Relationship Id="rId11" Type="http://schemas.openxmlformats.org/officeDocument/2006/relationships/image" Target="../media/image23.png"/><Relationship Id="rId24" Type="http://schemas.openxmlformats.org/officeDocument/2006/relationships/image" Target="../media/image40.png"/><Relationship Id="rId5" Type="http://schemas.openxmlformats.org/officeDocument/2006/relationships/image" Target="../media/image2.png"/><Relationship Id="rId15" Type="http://schemas.openxmlformats.org/officeDocument/2006/relationships/image" Target="../media/image31.tmp"/><Relationship Id="rId23" Type="http://schemas.openxmlformats.org/officeDocument/2006/relationships/image" Target="../media/image39.png"/><Relationship Id="rId10" Type="http://schemas.openxmlformats.org/officeDocument/2006/relationships/image" Target="../media/image22.png"/><Relationship Id="rId19" Type="http://schemas.openxmlformats.org/officeDocument/2006/relationships/image" Target="../media/image35.png"/><Relationship Id="rId4" Type="http://schemas.openxmlformats.org/officeDocument/2006/relationships/image" Target="../media/image26.emf"/><Relationship Id="rId9" Type="http://schemas.microsoft.com/office/2007/relationships/hdphoto" Target="../media/hdphoto1.wdp"/><Relationship Id="rId14" Type="http://schemas.openxmlformats.org/officeDocument/2006/relationships/image" Target="../media/image30.png"/><Relationship Id="rId2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A80F9AAD-9BD9-021F-3E8D-7313B7781F65}"/>
              </a:ext>
            </a:extLst>
          </p:cNvPr>
          <p:cNvGrpSpPr/>
          <p:nvPr/>
        </p:nvGrpSpPr>
        <p:grpSpPr>
          <a:xfrm>
            <a:off x="12991463" y="20586"/>
            <a:ext cx="2034455" cy="848593"/>
            <a:chOff x="5520077" y="40068"/>
            <a:chExt cx="1703059" cy="660894"/>
          </a:xfrm>
        </p:grpSpPr>
        <p:sp>
          <p:nvSpPr>
            <p:cNvPr id="13" name="テキスト ボックス 12">
              <a:extLst>
                <a:ext uri="{FF2B5EF4-FFF2-40B4-BE49-F238E27FC236}">
                  <a16:creationId xmlns:a16="http://schemas.microsoft.com/office/drawing/2014/main" id="{58BDA2C3-99C2-CBCE-7D45-258635737044}"/>
                </a:ext>
              </a:extLst>
            </p:cNvPr>
            <p:cNvSpPr txBox="1"/>
            <p:nvPr/>
          </p:nvSpPr>
          <p:spPr>
            <a:xfrm>
              <a:off x="5520077" y="40068"/>
              <a:ext cx="1610446" cy="496279"/>
            </a:xfrm>
            <a:prstGeom prst="rect">
              <a:avLst/>
            </a:prstGeom>
            <a:noFill/>
          </p:spPr>
          <p:txBody>
            <a:bodyPr wrap="square">
              <a:spAutoFit/>
            </a:bodyPr>
            <a:lstStyle/>
            <a:p>
              <a:pPr algn="ctr">
                <a:lnSpc>
                  <a:spcPct val="119000"/>
                </a:lnSpc>
                <a:spcAft>
                  <a:spcPts val="648"/>
                </a:spcAft>
              </a:pPr>
              <a:r>
                <a:rPr lang="en-US" altLang="ja-JP" sz="3200" kern="1400" dirty="0">
                  <a:solidFill>
                    <a:srgbClr val="99BB5A"/>
                  </a:solidFill>
                  <a:effectLst>
                    <a:outerShdw blurRad="50800" dist="38100" dir="2700000" algn="tl">
                      <a:srgbClr val="000000">
                        <a:alpha val="40000"/>
                      </a:srgbClr>
                    </a:outerShdw>
                  </a:effectLst>
                  <a:latin typeface="Trebuchet MS" panose="020B0603020202020204" pitchFamily="34" charset="0"/>
                </a:rPr>
                <a:t>Heartful</a:t>
              </a:r>
              <a:endParaRPr lang="en-US" altLang="ja-JP" sz="3200" kern="1400" dirty="0">
                <a:solidFill>
                  <a:srgbClr val="000000"/>
                </a:solidFill>
                <a:latin typeface="Calibri" panose="020F0502020204030204" pitchFamily="34" charset="0"/>
              </a:endParaRPr>
            </a:p>
          </p:txBody>
        </p:sp>
        <p:sp>
          <p:nvSpPr>
            <p:cNvPr id="14" name="テキスト ボックス 13">
              <a:extLst>
                <a:ext uri="{FF2B5EF4-FFF2-40B4-BE49-F238E27FC236}">
                  <a16:creationId xmlns:a16="http://schemas.microsoft.com/office/drawing/2014/main" id="{5C269D5A-F79D-13CB-D825-6E3752A32E3A}"/>
                </a:ext>
              </a:extLst>
            </p:cNvPr>
            <p:cNvSpPr txBox="1"/>
            <p:nvPr/>
          </p:nvSpPr>
          <p:spPr>
            <a:xfrm>
              <a:off x="5930768" y="442558"/>
              <a:ext cx="1292368" cy="258404"/>
            </a:xfrm>
            <a:prstGeom prst="rect">
              <a:avLst/>
            </a:prstGeom>
            <a:noFill/>
          </p:spPr>
          <p:txBody>
            <a:bodyPr wrap="square" rtlCol="0">
              <a:spAutoFit/>
            </a:bodyPr>
            <a:lstStyle/>
            <a:p>
              <a:r>
                <a:rPr kumimoji="1" lang="ja-JP" altLang="en-US" sz="1079" b="1" dirty="0"/>
                <a:t>ハートフルサンク</a:t>
              </a:r>
            </a:p>
          </p:txBody>
        </p:sp>
      </p:grpSp>
      <p:sp>
        <p:nvSpPr>
          <p:cNvPr id="16" name="テキスト ボックス 15">
            <a:extLst>
              <a:ext uri="{FF2B5EF4-FFF2-40B4-BE49-F238E27FC236}">
                <a16:creationId xmlns:a16="http://schemas.microsoft.com/office/drawing/2014/main" id="{CAB4BA04-7E23-CEDA-B731-B5EEA31615EC}"/>
              </a:ext>
            </a:extLst>
          </p:cNvPr>
          <p:cNvSpPr txBox="1"/>
          <p:nvPr/>
        </p:nvSpPr>
        <p:spPr>
          <a:xfrm>
            <a:off x="85812" y="9476"/>
            <a:ext cx="6780502" cy="707886"/>
          </a:xfrm>
          <a:prstGeom prst="rect">
            <a:avLst/>
          </a:prstGeom>
          <a:noFill/>
        </p:spPr>
        <p:txBody>
          <a:bodyPr wrap="square">
            <a:spAutoFit/>
          </a:bodyPr>
          <a:lstStyle/>
          <a:p>
            <a:pPr defTabSz="640596">
              <a:defRPr/>
            </a:pPr>
            <a:r>
              <a:rPr kumimoji="1" lang="en-US" altLang="ja-JP" sz="4000" dirty="0">
                <a:solidFill>
                  <a:srgbClr val="FF0000"/>
                </a:solidFill>
                <a:highlight>
                  <a:srgbClr val="FFFF00"/>
                </a:highlight>
                <a:latin typeface="HGS創英ﾌﾟﾚｾﾞﾝｽEB" panose="02020800000000000000" pitchFamily="18" charset="-128"/>
                <a:ea typeface="HGS創英ﾌﾟﾚｾﾞﾝｽEB" panose="02020800000000000000" pitchFamily="18" charset="-128"/>
              </a:rPr>
              <a:t>10</a:t>
            </a:r>
            <a:r>
              <a:rPr kumimoji="1" lang="ja-JP" altLang="en-US" sz="4000" dirty="0">
                <a:solidFill>
                  <a:srgbClr val="FF0000"/>
                </a:solidFill>
                <a:highlight>
                  <a:srgbClr val="FFFF00"/>
                </a:highlight>
                <a:latin typeface="HGS創英ﾌﾟﾚｾﾞﾝｽEB" panose="02020800000000000000" pitchFamily="18" charset="-128"/>
                <a:ea typeface="HGS創英ﾌﾟﾚｾﾞﾝｽEB" panose="02020800000000000000" pitchFamily="18" charset="-128"/>
              </a:rPr>
              <a:t>月</a:t>
            </a:r>
            <a:r>
              <a:rPr kumimoji="1" lang="ja-JP" altLang="en-US" sz="38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お出かけ予定表</a:t>
            </a:r>
            <a:endParaRPr kumimoji="1" lang="en-US" altLang="ja-JP" sz="3200" dirty="0">
              <a:solidFill>
                <a:srgbClr val="9BBB59">
                  <a:lumMod val="75000"/>
                </a:srgbClr>
              </a:solidFill>
              <a:latin typeface="HGS創英ﾌﾟﾚｾﾞﾝｽEB" panose="02020800000000000000" pitchFamily="18" charset="-128"/>
              <a:ea typeface="HGS創英ﾌﾟﾚｾﾞﾝｽEB" panose="02020800000000000000" pitchFamily="18" charset="-128"/>
            </a:endParaRPr>
          </a:p>
        </p:txBody>
      </p:sp>
      <p:sp>
        <p:nvSpPr>
          <p:cNvPr id="60" name="正方形/長方形 59">
            <a:extLst>
              <a:ext uri="{FF2B5EF4-FFF2-40B4-BE49-F238E27FC236}">
                <a16:creationId xmlns:a16="http://schemas.microsoft.com/office/drawing/2014/main" id="{CC6B0AC3-F28A-E3A0-8962-39458058852C}"/>
              </a:ext>
            </a:extLst>
          </p:cNvPr>
          <p:cNvSpPr/>
          <p:nvPr/>
        </p:nvSpPr>
        <p:spPr>
          <a:xfrm>
            <a:off x="317585" y="8991337"/>
            <a:ext cx="6936063" cy="1369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61" name="テキスト ボックス 60">
            <a:extLst>
              <a:ext uri="{FF2B5EF4-FFF2-40B4-BE49-F238E27FC236}">
                <a16:creationId xmlns:a16="http://schemas.microsoft.com/office/drawing/2014/main" id="{AC748C6C-F4C3-2111-89B7-AC1C14EB914E}"/>
              </a:ext>
            </a:extLst>
          </p:cNvPr>
          <p:cNvSpPr txBox="1"/>
          <p:nvPr/>
        </p:nvSpPr>
        <p:spPr>
          <a:xfrm>
            <a:off x="327820" y="9021635"/>
            <a:ext cx="4862197" cy="258404"/>
          </a:xfrm>
          <a:prstGeom prst="rect">
            <a:avLst/>
          </a:prstGeom>
          <a:noFill/>
        </p:spPr>
        <p:txBody>
          <a:bodyPr wrap="square" rtlCol="0">
            <a:spAutoFit/>
          </a:bodyPr>
          <a:lstStyle/>
          <a:p>
            <a:r>
              <a:rPr kumimoji="1" lang="ja-JP" altLang="en-US" sz="1079" dirty="0">
                <a:latin typeface="メイリオ" panose="020B0604030504040204" pitchFamily="50" charset="-128"/>
                <a:ea typeface="メイリオ" panose="020B0604030504040204" pitchFamily="50" charset="-128"/>
              </a:rPr>
              <a:t>大阪府知事登録旅行業 </a:t>
            </a:r>
            <a:r>
              <a:rPr kumimoji="1" lang="en-US" altLang="ja-JP" sz="1079" dirty="0">
                <a:latin typeface="メイリオ" panose="020B0604030504040204" pitchFamily="50" charset="-128"/>
                <a:ea typeface="メイリオ" panose="020B0604030504040204" pitchFamily="50" charset="-128"/>
              </a:rPr>
              <a:t>2-2996</a:t>
            </a:r>
            <a:r>
              <a:rPr kumimoji="1" lang="ja-JP" altLang="en-US" sz="1079" dirty="0">
                <a:latin typeface="メイリオ" panose="020B0604030504040204" pitchFamily="50" charset="-128"/>
                <a:ea typeface="メイリオ" panose="020B0604030504040204" pitchFamily="50" charset="-128"/>
              </a:rPr>
              <a:t>号 総合旅行業務取扱管理者</a:t>
            </a:r>
            <a:r>
              <a:rPr kumimoji="1" lang="en-US" altLang="ja-JP" sz="1079" dirty="0">
                <a:latin typeface="メイリオ" panose="020B0604030504040204" pitchFamily="50" charset="-128"/>
                <a:ea typeface="メイリオ" panose="020B0604030504040204" pitchFamily="50" charset="-128"/>
              </a:rPr>
              <a:t>:</a:t>
            </a:r>
            <a:r>
              <a:rPr kumimoji="1" lang="ja-JP" altLang="en-US" sz="1079" dirty="0">
                <a:latin typeface="メイリオ" panose="020B0604030504040204" pitchFamily="50" charset="-128"/>
                <a:ea typeface="メイリオ" panose="020B0604030504040204" pitchFamily="50" charset="-128"/>
              </a:rPr>
              <a:t>三好 久美子</a:t>
            </a:r>
          </a:p>
        </p:txBody>
      </p:sp>
      <p:sp>
        <p:nvSpPr>
          <p:cNvPr id="62" name="テキスト ボックス 61">
            <a:extLst>
              <a:ext uri="{FF2B5EF4-FFF2-40B4-BE49-F238E27FC236}">
                <a16:creationId xmlns:a16="http://schemas.microsoft.com/office/drawing/2014/main" id="{FBB58DBD-32B3-B048-7162-B8A04DF575B2}"/>
              </a:ext>
            </a:extLst>
          </p:cNvPr>
          <p:cNvSpPr txBox="1"/>
          <p:nvPr/>
        </p:nvSpPr>
        <p:spPr>
          <a:xfrm>
            <a:off x="327820" y="9171614"/>
            <a:ext cx="2653088" cy="557397"/>
          </a:xfrm>
          <a:prstGeom prst="rect">
            <a:avLst/>
          </a:prstGeom>
          <a:noFill/>
        </p:spPr>
        <p:txBody>
          <a:bodyPr wrap="square">
            <a:spAutoFit/>
          </a:bodyPr>
          <a:lstStyle/>
          <a:p>
            <a:r>
              <a:rPr lang="en-US" altLang="ja-JP" sz="3022" kern="1400" dirty="0">
                <a:solidFill>
                  <a:srgbClr val="99BB5A"/>
                </a:solidFill>
                <a:effectLst>
                  <a:outerShdw blurRad="50800" dist="38100" dir="2700000" algn="tl">
                    <a:srgbClr val="000000">
                      <a:alpha val="40000"/>
                    </a:srgbClr>
                  </a:outerShdw>
                </a:effectLst>
                <a:latin typeface="Trebuchet MS" panose="020B0603020202020204" pitchFamily="34" charset="0"/>
              </a:rPr>
              <a:t>Heartful Tours</a:t>
            </a:r>
            <a:endParaRPr lang="en-US" altLang="ja-JP" sz="756" kern="1400" dirty="0">
              <a:solidFill>
                <a:srgbClr val="000000"/>
              </a:solidFill>
              <a:latin typeface="Calibri" panose="020F0502020204030204" pitchFamily="34" charset="0"/>
            </a:endParaRPr>
          </a:p>
        </p:txBody>
      </p:sp>
      <p:sp>
        <p:nvSpPr>
          <p:cNvPr id="63" name="テキスト ボックス 62">
            <a:extLst>
              <a:ext uri="{FF2B5EF4-FFF2-40B4-BE49-F238E27FC236}">
                <a16:creationId xmlns:a16="http://schemas.microsoft.com/office/drawing/2014/main" id="{956923AB-16B9-83B3-D7C9-E8354EABFB77}"/>
              </a:ext>
            </a:extLst>
          </p:cNvPr>
          <p:cNvSpPr txBox="1"/>
          <p:nvPr/>
        </p:nvSpPr>
        <p:spPr>
          <a:xfrm>
            <a:off x="327820" y="9672505"/>
            <a:ext cx="2858815" cy="623761"/>
          </a:xfrm>
          <a:prstGeom prst="rect">
            <a:avLst/>
          </a:prstGeom>
          <a:noFill/>
        </p:spPr>
        <p:txBody>
          <a:bodyPr wrap="square" rtlCol="0">
            <a:spAutoFit/>
          </a:bodyPr>
          <a:lstStyle/>
          <a:p>
            <a:pPr>
              <a:lnSpc>
                <a:spcPct val="119000"/>
              </a:lnSpc>
              <a:spcAft>
                <a:spcPts val="648"/>
              </a:spcAft>
            </a:pPr>
            <a:r>
              <a:rPr lang="ja-JP" altLang="en-US" sz="971" dirty="0">
                <a:latin typeface="メイリオ" panose="020B0604030504040204" pitchFamily="50" charset="-128"/>
                <a:ea typeface="メイリオ" panose="020B0604030504040204" pitchFamily="50" charset="-128"/>
              </a:rPr>
              <a:t>ハートフルサンク トナリエオフィス</a:t>
            </a:r>
            <a:br>
              <a:rPr lang="en-US" altLang="ja-JP" sz="971" dirty="0">
                <a:latin typeface="メイリオ" panose="020B0604030504040204" pitchFamily="50" charset="-128"/>
                <a:ea typeface="メイリオ" panose="020B0604030504040204" pitchFamily="50" charset="-128"/>
              </a:rPr>
            </a:br>
            <a:r>
              <a:rPr lang="ja-JP" altLang="en-US" sz="971" dirty="0">
                <a:latin typeface="メイリオ" panose="020B0604030504040204" pitchFamily="50" charset="-128"/>
                <a:ea typeface="メイリオ" panose="020B0604030504040204" pitchFamily="50" charset="-128"/>
              </a:rPr>
              <a:t>〒</a:t>
            </a:r>
            <a:r>
              <a:rPr lang="en-US" altLang="ja-JP" sz="971" dirty="0">
                <a:latin typeface="メイリオ" panose="020B0604030504040204" pitchFamily="50" charset="-128"/>
                <a:ea typeface="メイリオ" panose="020B0604030504040204" pitchFamily="50" charset="-128"/>
              </a:rPr>
              <a:t>590-0132</a:t>
            </a:r>
            <a:r>
              <a:rPr lang="ja-JP" altLang="en-US" sz="971" dirty="0">
                <a:latin typeface="メイリオ" panose="020B0604030504040204" pitchFamily="50" charset="-128"/>
                <a:ea typeface="メイリオ" panose="020B0604030504040204" pitchFamily="50" charset="-128"/>
              </a:rPr>
              <a:t> 堺市南区原山台</a:t>
            </a:r>
            <a:r>
              <a:rPr lang="en-US" altLang="ja-JP" sz="971" dirty="0">
                <a:latin typeface="メイリオ" panose="020B0604030504040204" pitchFamily="50" charset="-128"/>
                <a:ea typeface="メイリオ" panose="020B0604030504040204" pitchFamily="50" charset="-128"/>
              </a:rPr>
              <a:t>2</a:t>
            </a:r>
            <a:r>
              <a:rPr lang="ja-JP" altLang="en-US" sz="971" dirty="0">
                <a:latin typeface="メイリオ" panose="020B0604030504040204" pitchFamily="50" charset="-128"/>
                <a:ea typeface="メイリオ" panose="020B0604030504040204" pitchFamily="50" charset="-128"/>
              </a:rPr>
              <a:t>丁</a:t>
            </a:r>
            <a:r>
              <a:rPr lang="en-US" altLang="ja-JP" sz="971" dirty="0">
                <a:latin typeface="メイリオ" panose="020B0604030504040204" pitchFamily="50" charset="-128"/>
                <a:ea typeface="メイリオ" panose="020B0604030504040204" pitchFamily="50" charset="-128"/>
              </a:rPr>
              <a:t>2</a:t>
            </a:r>
            <a:r>
              <a:rPr lang="ja-JP" altLang="en-US" sz="971" dirty="0">
                <a:latin typeface="メイリオ" panose="020B0604030504040204" pitchFamily="50" charset="-128"/>
                <a:ea typeface="メイリオ" panose="020B0604030504040204" pitchFamily="50" charset="-128"/>
              </a:rPr>
              <a:t>番</a:t>
            </a:r>
            <a:r>
              <a:rPr lang="en-US" altLang="ja-JP" sz="971" dirty="0">
                <a:latin typeface="メイリオ" panose="020B0604030504040204" pitchFamily="50" charset="-128"/>
                <a:ea typeface="メイリオ" panose="020B0604030504040204" pitchFamily="50" charset="-128"/>
              </a:rPr>
              <a:t>1</a:t>
            </a:r>
            <a:r>
              <a:rPr lang="ja-JP" altLang="en-US" sz="971" dirty="0">
                <a:latin typeface="メイリオ" panose="020B0604030504040204" pitchFamily="50" charset="-128"/>
                <a:ea typeface="メイリオ" panose="020B0604030504040204" pitchFamily="50" charset="-128"/>
              </a:rPr>
              <a:t>号</a:t>
            </a:r>
            <a:br>
              <a:rPr lang="en-US" altLang="ja-JP" sz="971" dirty="0">
                <a:latin typeface="メイリオ" panose="020B0604030504040204" pitchFamily="50" charset="-128"/>
                <a:ea typeface="メイリオ" panose="020B0604030504040204" pitchFamily="50" charset="-128"/>
              </a:rPr>
            </a:br>
            <a:r>
              <a:rPr lang="ja-JP" altLang="en-US" sz="971" dirty="0">
                <a:latin typeface="メイリオ" panose="020B0604030504040204" pitchFamily="50" charset="-128"/>
                <a:ea typeface="メイリオ" panose="020B0604030504040204" pitchFamily="50" charset="-128"/>
              </a:rPr>
              <a:t>トナリエ栂・美木多</a:t>
            </a:r>
            <a:r>
              <a:rPr lang="en-US" altLang="ja-JP" sz="971" dirty="0">
                <a:latin typeface="メイリオ" panose="020B0604030504040204" pitchFamily="50" charset="-128"/>
                <a:ea typeface="メイリオ" panose="020B0604030504040204" pitchFamily="50" charset="-128"/>
              </a:rPr>
              <a:t>1-7</a:t>
            </a:r>
            <a:r>
              <a:rPr lang="ja-JP" altLang="en-US" sz="971"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FAX.072-294-6600</a:t>
            </a:r>
            <a:endParaRPr kumimoji="1" lang="ja-JP" altLang="en-US" sz="1000" dirty="0">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E86BFFA9-62B7-724D-B2A8-14FDCFFFFA80}"/>
              </a:ext>
            </a:extLst>
          </p:cNvPr>
          <p:cNvSpPr txBox="1"/>
          <p:nvPr/>
        </p:nvSpPr>
        <p:spPr>
          <a:xfrm>
            <a:off x="3533693" y="9103846"/>
            <a:ext cx="3518375" cy="1155445"/>
          </a:xfrm>
          <a:prstGeom prst="rect">
            <a:avLst/>
          </a:prstGeom>
          <a:noFill/>
        </p:spPr>
        <p:txBody>
          <a:bodyPr wrap="square">
            <a:spAutoFit/>
          </a:bodyPr>
          <a:lstStyle/>
          <a:p>
            <a:pPr algn="r"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（平日</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9</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時から</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17</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時）</a:t>
            </a:r>
          </a:p>
          <a:p>
            <a:pPr algn="r" defTabSz="640596">
              <a:defRPr/>
            </a:pPr>
            <a:r>
              <a:rPr kumimoji="1" lang="en-US" altLang="ja-JP" sz="2159" kern="100" dirty="0">
                <a:solidFill>
                  <a:prstClr val="black"/>
                </a:solidFill>
                <a:latin typeface="HGS創英角ｺﾞｼｯｸUB" panose="020B0900000000000000" pitchFamily="50" charset="-128"/>
                <a:ea typeface="HGS創英角ｺﾞｼｯｸUB" panose="020B0900000000000000" pitchFamily="50" charset="-128"/>
                <a:cs typeface="Times New Roman" panose="02020603050405020304" pitchFamily="18" charset="0"/>
              </a:rPr>
              <a:t>072-294-6336</a:t>
            </a:r>
            <a:endParaRPr kumimoji="1" lang="en-US" altLang="ja-JP" sz="211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r" defTabSz="640596">
              <a:defRPr/>
            </a:pPr>
            <a:endParaRPr kumimoji="1" lang="ja-JP" altLang="en-US" sz="211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r"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緊急の場合は時間外でもご連絡下さい。</a:t>
            </a:r>
          </a:p>
        </p:txBody>
      </p:sp>
      <p:sp>
        <p:nvSpPr>
          <p:cNvPr id="216" name="正方形/長方形 215">
            <a:extLst>
              <a:ext uri="{FF2B5EF4-FFF2-40B4-BE49-F238E27FC236}">
                <a16:creationId xmlns:a16="http://schemas.microsoft.com/office/drawing/2014/main" id="{05EEB8CE-05A0-ED7C-D340-CC729800A3D9}"/>
              </a:ext>
            </a:extLst>
          </p:cNvPr>
          <p:cNvSpPr/>
          <p:nvPr/>
        </p:nvSpPr>
        <p:spPr>
          <a:xfrm>
            <a:off x="4553557" y="856587"/>
            <a:ext cx="2818252" cy="740202"/>
          </a:xfrm>
          <a:prstGeom prst="rect">
            <a:avLst/>
          </a:prstGeom>
          <a:solidFill>
            <a:sysClr val="window" lastClr="FFFFFF"/>
          </a:solidFill>
          <a:ln w="25400" cap="flat" cmpd="sng" algn="ctr">
            <a:solidFill>
              <a:srgbClr val="F79646"/>
            </a:solidFill>
            <a:prstDash val="solid"/>
          </a:ln>
          <a:effectLst/>
        </p:spPr>
        <p:txBody>
          <a:bodyPr rot="0" spcFirstLastPara="0" vert="horz" wrap="square" lIns="98694" tIns="49347" rIns="98694" bIns="49347" numCol="1" spcCol="0" rtlCol="0" fromWordArt="0" anchor="ctr" anchorCtr="0" forceAA="0" compatLnSpc="1">
            <a:prstTxWarp prst="textNoShape">
              <a:avLst/>
            </a:prstTxWarp>
            <a:noAutofit/>
          </a:bodyPr>
          <a:lstStyle/>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ご自宅への送迎時間等詳細は旅行開始の</a:t>
            </a:r>
            <a:r>
              <a:rPr kumimoji="1" lang="ja-JP" altLang="en-US" sz="971"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前日に</a:t>
            </a:r>
            <a:endParaRPr kumimoji="1" lang="en-US" altLang="ja-JP" sz="971"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ご案内いたします</a:t>
            </a: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＊交通渋滞など当日の諸事情により施設、食事</a:t>
            </a:r>
            <a:endParaRPr kumimoji="1" lang="en-US" altLang="ja-JP"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場所、帰着時間が変更になる場合があります</a:t>
            </a:r>
          </a:p>
        </p:txBody>
      </p:sp>
      <p:sp>
        <p:nvSpPr>
          <p:cNvPr id="218" name="フローチャート: 代替処理 217">
            <a:extLst>
              <a:ext uri="{FF2B5EF4-FFF2-40B4-BE49-F238E27FC236}">
                <a16:creationId xmlns:a16="http://schemas.microsoft.com/office/drawing/2014/main" id="{56414500-AB6A-6446-8D93-F528F1C46AE8}"/>
              </a:ext>
            </a:extLst>
          </p:cNvPr>
          <p:cNvSpPr/>
          <p:nvPr/>
        </p:nvSpPr>
        <p:spPr>
          <a:xfrm>
            <a:off x="12599880" y="870605"/>
            <a:ext cx="2258129" cy="548783"/>
          </a:xfrm>
          <a:prstGeom prst="flowChartAlternateProcess">
            <a:avLst/>
          </a:prstGeom>
          <a:solidFill>
            <a:sysClr val="window" lastClr="FFFFFF"/>
          </a:solidFill>
          <a:ln w="25400" cap="flat" cmpd="sng" algn="ctr">
            <a:solidFill>
              <a:srgbClr val="F79646"/>
            </a:solidFill>
            <a:prstDash val="solid"/>
          </a:ln>
          <a:effectLst/>
        </p:spPr>
        <p:txBody>
          <a:bodyPr rot="0" spcFirstLastPara="0" vert="horz" wrap="square" lIns="98694" tIns="49347" rIns="98694" bIns="49347" numCol="1" spcCol="0" rtlCol="0" fromWordArt="0" anchor="ctr" anchorCtr="0" forceAA="0" compatLnSpc="1">
            <a:prstTxWarp prst="textNoShape">
              <a:avLst/>
            </a:prstTxWarp>
            <a:noAutofit/>
          </a:bodyPr>
          <a:lstStyle/>
          <a:p>
            <a:pPr algn="ct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添乗員・ヘルパーが同行します。</a:t>
            </a:r>
          </a:p>
          <a:p>
            <a:pPr algn="ct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おひとり様よりご参加いただけます。</a:t>
            </a:r>
            <a:endParaRPr kumimoji="1" lang="ja-JP" altLang="en-US" sz="900" b="1" kern="100" dirty="0">
              <a:solidFill>
                <a:srgbClr val="FF0000"/>
              </a:solidFill>
              <a:highlight>
                <a:srgbClr val="FFFF00"/>
              </a:highlight>
              <a:latin typeface="Calibri"/>
              <a:ea typeface="游明朝" panose="02020400000000000000" pitchFamily="18" charset="-128"/>
              <a:cs typeface="Times New Roman" panose="02020603050405020304" pitchFamily="18" charset="0"/>
            </a:endParaRPr>
          </a:p>
        </p:txBody>
      </p:sp>
      <p:sp>
        <p:nvSpPr>
          <p:cNvPr id="219" name="テキスト ボックス 2">
            <a:extLst>
              <a:ext uri="{FF2B5EF4-FFF2-40B4-BE49-F238E27FC236}">
                <a16:creationId xmlns:a16="http://schemas.microsoft.com/office/drawing/2014/main" id="{D86A7F9A-A74F-21D8-4C55-0D732FF26E5C}"/>
              </a:ext>
            </a:extLst>
          </p:cNvPr>
          <p:cNvSpPr txBox="1">
            <a:spLocks noChangeArrowheads="1"/>
          </p:cNvSpPr>
          <p:nvPr/>
        </p:nvSpPr>
        <p:spPr bwMode="auto">
          <a:xfrm>
            <a:off x="8873291" y="1083068"/>
            <a:ext cx="3630700" cy="499161"/>
          </a:xfrm>
          <a:prstGeom prst="rect">
            <a:avLst/>
          </a:prstGeom>
          <a:noFill/>
          <a:ln w="9525">
            <a:noFill/>
            <a:miter lim="800000"/>
            <a:headEnd/>
            <a:tailEnd/>
          </a:ln>
        </p:spPr>
        <p:txBody>
          <a:bodyPr rot="0" vert="horz" wrap="square" lIns="98694" tIns="49347" rIns="98694" bIns="49347" anchor="t" anchorCtr="0">
            <a:noAutofit/>
          </a:bodyPr>
          <a:lstStyle/>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←電動車椅子ＷＨＩＬＬ</a:t>
            </a:r>
            <a:endParaRPr lang="en-US" altLang="ja-JP" sz="97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 これで段差も砂利道も移動距離がぐんと伸びます！</a:t>
            </a:r>
            <a:endParaRPr lang="en-US" altLang="ja-JP" sz="97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 非日常体験へ！</a:t>
            </a:r>
            <a:endParaRPr lang="ja-JP" altLang="en-US" sz="1187" kern="1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20" name="図 219">
            <a:extLst>
              <a:ext uri="{FF2B5EF4-FFF2-40B4-BE49-F238E27FC236}">
                <a16:creationId xmlns:a16="http://schemas.microsoft.com/office/drawing/2014/main" id="{1AD477D4-8427-2CBF-C442-26520D373F8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113162" y="1001995"/>
            <a:ext cx="673723" cy="629789"/>
          </a:xfrm>
          <a:prstGeom prst="rect">
            <a:avLst/>
          </a:prstGeom>
        </p:spPr>
      </p:pic>
      <p:sp>
        <p:nvSpPr>
          <p:cNvPr id="221" name="テキスト ボックス 220">
            <a:extLst>
              <a:ext uri="{FF2B5EF4-FFF2-40B4-BE49-F238E27FC236}">
                <a16:creationId xmlns:a16="http://schemas.microsoft.com/office/drawing/2014/main" id="{F328DE9C-84A2-9802-5196-F28B363DDD6B}"/>
              </a:ext>
            </a:extLst>
          </p:cNvPr>
          <p:cNvSpPr txBox="1"/>
          <p:nvPr/>
        </p:nvSpPr>
        <p:spPr>
          <a:xfrm>
            <a:off x="8025741" y="551684"/>
            <a:ext cx="4354229" cy="490904"/>
          </a:xfrm>
          <a:prstGeom prst="rect">
            <a:avLst/>
          </a:prstGeom>
          <a:noFill/>
        </p:spPr>
        <p:txBody>
          <a:bodyPr wrap="square">
            <a:spAutoFit/>
          </a:bodyPr>
          <a:lstStyle/>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移動支援は「障がい者手帳」をお持ちの方が対象です。</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詳細につきましては職員までお尋ね下さい。</a:t>
            </a:r>
          </a:p>
        </p:txBody>
      </p:sp>
      <p:sp>
        <p:nvSpPr>
          <p:cNvPr id="2" name="テキスト ボックス 1">
            <a:extLst>
              <a:ext uri="{FF2B5EF4-FFF2-40B4-BE49-F238E27FC236}">
                <a16:creationId xmlns:a16="http://schemas.microsoft.com/office/drawing/2014/main" id="{01B410B5-23D9-ACC9-701E-F5B865892B80}"/>
              </a:ext>
            </a:extLst>
          </p:cNvPr>
          <p:cNvSpPr txBox="1"/>
          <p:nvPr/>
        </p:nvSpPr>
        <p:spPr>
          <a:xfrm>
            <a:off x="199328" y="890715"/>
            <a:ext cx="4354229" cy="490904"/>
          </a:xfrm>
          <a:prstGeom prst="rect">
            <a:avLst/>
          </a:prstGeom>
          <a:noFill/>
        </p:spPr>
        <p:txBody>
          <a:bodyPr wrap="square">
            <a:spAutoFit/>
          </a:bodyPr>
          <a:lstStyle/>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・パック割などお得特典があります、詳しくは担当まで</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ご連絡ください</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A00CD91-328A-08E9-49D0-E00E57128B2A}"/>
              </a:ext>
            </a:extLst>
          </p:cNvPr>
          <p:cNvSpPr txBox="1"/>
          <p:nvPr/>
        </p:nvSpPr>
        <p:spPr>
          <a:xfrm>
            <a:off x="236585" y="8078838"/>
            <a:ext cx="4513222" cy="707886"/>
          </a:xfrm>
          <a:prstGeom prst="rect">
            <a:avLst/>
          </a:prstGeom>
          <a:noFill/>
        </p:spPr>
        <p:txBody>
          <a:bodyPr wrap="square">
            <a:spAutoFit/>
          </a:bodyPr>
          <a:lstStyle/>
          <a:p>
            <a:pPr algn="just" defTabSz="640596">
              <a:defRPr/>
            </a:pPr>
            <a: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表示料金は税込み料金、代金</a:t>
            </a:r>
            <a:r>
              <a:rPr kumimoji="1" lang="ja-JP"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横の表示時間は片道乗車時間です。</a:t>
            </a:r>
          </a:p>
          <a:p>
            <a:pPr defTabSz="640596">
              <a:defRPr/>
            </a:pPr>
            <a: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移動支援のご利用には弊社との契約が必要です。</a:t>
            </a:r>
            <a:b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br>
            <a:r>
              <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キャンセルは２日前まで無料です。前日以降はキャンセル料が</a:t>
            </a:r>
            <a:r>
              <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1000</a:t>
            </a: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円</a:t>
            </a:r>
            <a:endPar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発生しますのでご留意ください。</a:t>
            </a:r>
            <a:endParaRPr kumimoji="1" lang="ja-JP"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四角形: 角を丸くする 14">
            <a:extLst>
              <a:ext uri="{FF2B5EF4-FFF2-40B4-BE49-F238E27FC236}">
                <a16:creationId xmlns:a16="http://schemas.microsoft.com/office/drawing/2014/main" id="{94D701CF-093B-BF9E-20DE-B7F0E0DC43F2}"/>
              </a:ext>
            </a:extLst>
          </p:cNvPr>
          <p:cNvSpPr/>
          <p:nvPr/>
        </p:nvSpPr>
        <p:spPr>
          <a:xfrm>
            <a:off x="7600708" y="8099329"/>
            <a:ext cx="4131790" cy="2547300"/>
          </a:xfrm>
          <a:prstGeom prst="roundRect">
            <a:avLst>
              <a:gd name="adj" fmla="val 6742"/>
            </a:avLst>
          </a:prstGeom>
          <a:solidFill>
            <a:schemeClr val="accent6">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12">
            <a:extLst>
              <a:ext uri="{FF2B5EF4-FFF2-40B4-BE49-F238E27FC236}">
                <a16:creationId xmlns:a16="http://schemas.microsoft.com/office/drawing/2014/main" id="{C80362CD-0EFB-49C8-42B2-A0EA94F9BBA9}"/>
              </a:ext>
            </a:extLst>
          </p:cNvPr>
          <p:cNvGraphicFramePr>
            <a:graphicFrameLocks noGrp="1"/>
          </p:cNvGraphicFramePr>
          <p:nvPr>
            <p:extLst>
              <p:ext uri="{D42A27DB-BD31-4B8C-83A1-F6EECF244321}">
                <p14:modId xmlns:p14="http://schemas.microsoft.com/office/powerpoint/2010/main" val="2461473710"/>
              </p:ext>
            </p:extLst>
          </p:nvPr>
        </p:nvGraphicFramePr>
        <p:xfrm>
          <a:off x="7679773" y="8956285"/>
          <a:ext cx="3937550" cy="1440000"/>
        </p:xfrm>
        <a:graphic>
          <a:graphicData uri="http://schemas.openxmlformats.org/drawingml/2006/table">
            <a:tbl>
              <a:tblPr firstRow="1" bandRow="1">
                <a:tableStyleId>{5C22544A-7EE6-4342-B048-85BDC9FD1C3A}</a:tableStyleId>
              </a:tblPr>
              <a:tblGrid>
                <a:gridCol w="1302000">
                  <a:extLst>
                    <a:ext uri="{9D8B030D-6E8A-4147-A177-3AD203B41FA5}">
                      <a16:colId xmlns:a16="http://schemas.microsoft.com/office/drawing/2014/main" val="2867972075"/>
                    </a:ext>
                  </a:extLst>
                </a:gridCol>
                <a:gridCol w="2635550">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ja-JP" altLang="en-US" sz="1400" b="1" dirty="0">
                          <a:solidFill>
                            <a:schemeClr val="bg1"/>
                          </a:solidFill>
                          <a:latin typeface="メイリオ" panose="020B0604030504040204" pitchFamily="50" charset="-128"/>
                          <a:ea typeface="メイリオ" panose="020B0604030504040204" pitchFamily="50" charset="-128"/>
                        </a:rPr>
                        <a:t>日付（曜日）</a:t>
                      </a:r>
                      <a:endParaRPr kumimoji="1" lang="en-US" altLang="ja-JP" sz="14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4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4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extLst>
                  <a:ext uri="{0D108BD9-81ED-4DB2-BD59-A6C34878D82A}">
                    <a16:rowId xmlns:a16="http://schemas.microsoft.com/office/drawing/2014/main" val="131884286"/>
                  </a:ext>
                </a:extLst>
              </a:tr>
            </a:tbl>
          </a:graphicData>
        </a:graphic>
      </p:graphicFrame>
      <p:pic>
        <p:nvPicPr>
          <p:cNvPr id="21" name="図 20">
            <a:extLst>
              <a:ext uri="{FF2B5EF4-FFF2-40B4-BE49-F238E27FC236}">
                <a16:creationId xmlns:a16="http://schemas.microsoft.com/office/drawing/2014/main" id="{2C0277E4-24BE-F85A-23FE-3F171A26A7C7}"/>
              </a:ext>
            </a:extLst>
          </p:cNvPr>
          <p:cNvPicPr>
            <a:picLocks noChangeAspect="1"/>
          </p:cNvPicPr>
          <p:nvPr/>
        </p:nvPicPr>
        <p:blipFill rotWithShape="1">
          <a:blip r:embed="rId4"/>
          <a:srcRect l="5727" t="50000" r="4191"/>
          <a:stretch/>
        </p:blipFill>
        <p:spPr>
          <a:xfrm>
            <a:off x="8990146" y="8961073"/>
            <a:ext cx="2616859" cy="352800"/>
          </a:xfrm>
          <a:prstGeom prst="rect">
            <a:avLst/>
          </a:prstGeom>
        </p:spPr>
      </p:pic>
      <p:sp>
        <p:nvSpPr>
          <p:cNvPr id="22" name="楕円 21">
            <a:extLst>
              <a:ext uri="{FF2B5EF4-FFF2-40B4-BE49-F238E27FC236}">
                <a16:creationId xmlns:a16="http://schemas.microsoft.com/office/drawing/2014/main" id="{905257BC-90EB-6F88-B8EF-31811A518053}"/>
              </a:ext>
            </a:extLst>
          </p:cNvPr>
          <p:cNvSpPr/>
          <p:nvPr/>
        </p:nvSpPr>
        <p:spPr>
          <a:xfrm>
            <a:off x="9056220" y="9061233"/>
            <a:ext cx="648000"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a:t>
            </a: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a:t>
            </a: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3" name="テキスト ボックス 22">
            <a:extLst>
              <a:ext uri="{FF2B5EF4-FFF2-40B4-BE49-F238E27FC236}">
                <a16:creationId xmlns:a16="http://schemas.microsoft.com/office/drawing/2014/main" id="{6920928A-C329-E2D3-65F5-40A10FBF5BF3}"/>
              </a:ext>
            </a:extLst>
          </p:cNvPr>
          <p:cNvSpPr txBox="1"/>
          <p:nvPr/>
        </p:nvSpPr>
        <p:spPr>
          <a:xfrm>
            <a:off x="7684650" y="9343808"/>
            <a:ext cx="646271"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担当</a:t>
            </a:r>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7EA4CA72-9BBF-372F-4CDB-D0B4E4EFE625}"/>
              </a:ext>
            </a:extLst>
          </p:cNvPr>
          <p:cNvSpPr txBox="1"/>
          <p:nvPr/>
        </p:nvSpPr>
        <p:spPr>
          <a:xfrm>
            <a:off x="7747993" y="10216100"/>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お食事</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　お食事内容</a:t>
            </a:r>
            <a:endParaRPr kumimoji="1" lang="ja-JP" altLang="en-US" sz="700" dirty="0">
              <a:solidFill>
                <a:srgbClr val="FF0000"/>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22FAEBF2-64DE-D067-B01B-ABD41D7B5EB1}"/>
              </a:ext>
            </a:extLst>
          </p:cNvPr>
          <p:cNvSpPr/>
          <p:nvPr/>
        </p:nvSpPr>
        <p:spPr>
          <a:xfrm>
            <a:off x="8632719" y="9352099"/>
            <a:ext cx="339916"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125000"/>
              </a:lnSpc>
            </a:pPr>
            <a:r>
              <a:rPr kumimoji="1" lang="ja-JP" altLang="en-US" sz="800" dirty="0">
                <a:solidFill>
                  <a:schemeClr val="tx1"/>
                </a:solidFill>
                <a:latin typeface="メイリオ" panose="020B0604030504040204" pitchFamily="50" charset="-128"/>
                <a:ea typeface="メイリオ" panose="020B0604030504040204" pitchFamily="50" charset="-128"/>
              </a:rPr>
              <a:t>地名</a:t>
            </a:r>
          </a:p>
        </p:txBody>
      </p:sp>
      <p:sp>
        <p:nvSpPr>
          <p:cNvPr id="28" name="楕円 27">
            <a:extLst>
              <a:ext uri="{FF2B5EF4-FFF2-40B4-BE49-F238E27FC236}">
                <a16:creationId xmlns:a16="http://schemas.microsoft.com/office/drawing/2014/main" id="{9124CE47-62DA-7DDB-0DEE-EA2967AE672F}"/>
              </a:ext>
            </a:extLst>
          </p:cNvPr>
          <p:cNvSpPr/>
          <p:nvPr/>
        </p:nvSpPr>
        <p:spPr>
          <a:xfrm>
            <a:off x="8250592" y="9355796"/>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40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0" name="テキスト ボックス 29">
            <a:extLst>
              <a:ext uri="{FF2B5EF4-FFF2-40B4-BE49-F238E27FC236}">
                <a16:creationId xmlns:a16="http://schemas.microsoft.com/office/drawing/2014/main" id="{423E324C-9202-032C-8765-229E84620EAF}"/>
              </a:ext>
            </a:extLst>
          </p:cNvPr>
          <p:cNvSpPr txBox="1"/>
          <p:nvPr/>
        </p:nvSpPr>
        <p:spPr>
          <a:xfrm>
            <a:off x="7729573" y="9602441"/>
            <a:ext cx="1201702" cy="438582"/>
          </a:xfrm>
          <a:prstGeom prst="rect">
            <a:avLst/>
          </a:prstGeom>
          <a:noFill/>
        </p:spPr>
        <p:txBody>
          <a:bodyPr wrap="square" rtlCol="0">
            <a:spAutoFit/>
          </a:bodyPr>
          <a:lstStyle/>
          <a:p>
            <a:pPr algn="ctr" defTabSz="443123">
              <a:defRPr/>
            </a:pPr>
            <a:r>
              <a:rPr kumimoji="1" lang="ja-JP" altLang="en-US" sz="1200" dirty="0">
                <a:latin typeface="HG創英角ｺﾞｼｯｸUB" panose="020B0909000000000000" pitchFamily="49" charset="-128"/>
                <a:ea typeface="HG創英角ｺﾞｼｯｸUB" panose="020B0909000000000000" pitchFamily="49" charset="-128"/>
              </a:rPr>
              <a:t>○○○円</a:t>
            </a:r>
            <a:endParaRPr kumimoji="1" lang="en-US" altLang="ja-JP" sz="1200" dirty="0">
              <a:latin typeface="HG創英角ｺﾞｼｯｸUB" panose="020B0909000000000000" pitchFamily="49" charset="-128"/>
              <a:ea typeface="HG創英角ｺﾞｼｯｸUB" panose="020B0909000000000000" pitchFamily="49" charset="-128"/>
            </a:endParaRPr>
          </a:p>
          <a:p>
            <a:pPr algn="ctr" defTabSz="443123">
              <a:defRPr/>
            </a:pPr>
            <a:r>
              <a:rPr kumimoji="1" lang="en-US" altLang="ja-JP" sz="1000" dirty="0">
                <a:latin typeface="HG創英角ｺﾞｼｯｸUB" panose="020B0909000000000000" pitchFamily="49" charset="-128"/>
                <a:ea typeface="HG創英角ｺﾞｼｯｸUB" panose="020B0909000000000000" pitchFamily="49" charset="-128"/>
              </a:rPr>
              <a:t>(</a:t>
            </a:r>
            <a:r>
              <a:rPr kumimoji="1" lang="ja-JP" altLang="en-US" sz="1000" dirty="0">
                <a:highlight>
                  <a:srgbClr val="FFFF00"/>
                </a:highlight>
                <a:latin typeface="HG創英角ｺﾞｼｯｸUB" panose="020B0909000000000000" pitchFamily="49" charset="-128"/>
                <a:ea typeface="HG創英角ｺﾞｼｯｸUB" panose="020B0909000000000000" pitchFamily="49" charset="-128"/>
              </a:rPr>
              <a:t>移動支援○○円</a:t>
            </a:r>
            <a:r>
              <a:rPr kumimoji="1" lang="en-US" altLang="ja-JP" sz="1000" dirty="0">
                <a:latin typeface="HG創英角ｺﾞｼｯｸUB" panose="020B0909000000000000" pitchFamily="49" charset="-128"/>
                <a:ea typeface="HG創英角ｺﾞｼｯｸUB" panose="020B0909000000000000" pitchFamily="49" charset="-128"/>
              </a:rPr>
              <a:t>)</a:t>
            </a:r>
          </a:p>
        </p:txBody>
      </p:sp>
      <p:sp>
        <p:nvSpPr>
          <p:cNvPr id="226" name="テキスト ボックス 225">
            <a:extLst>
              <a:ext uri="{FF2B5EF4-FFF2-40B4-BE49-F238E27FC236}">
                <a16:creationId xmlns:a16="http://schemas.microsoft.com/office/drawing/2014/main" id="{97B50884-B6E5-FF00-7B48-7A0AB9F9AA8B}"/>
              </a:ext>
            </a:extLst>
          </p:cNvPr>
          <p:cNvSpPr txBox="1"/>
          <p:nvPr/>
        </p:nvSpPr>
        <p:spPr>
          <a:xfrm>
            <a:off x="9649887" y="8977572"/>
            <a:ext cx="1631277" cy="307777"/>
          </a:xfrm>
          <a:prstGeom prst="rect">
            <a:avLst/>
          </a:prstGeom>
          <a:noFill/>
        </p:spPr>
        <p:txBody>
          <a:bodyPr wrap="square" rtlCol="0">
            <a:spAutoFit/>
          </a:bodyPr>
          <a:lstStyle/>
          <a:p>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ツアータイトル</a:t>
            </a:r>
            <a:endParaRPr kumimoji="1" lang="en-US" altLang="ja-JP" sz="14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1" name="楕円 271">
            <a:extLst>
              <a:ext uri="{FF2B5EF4-FFF2-40B4-BE49-F238E27FC236}">
                <a16:creationId xmlns:a16="http://schemas.microsoft.com/office/drawing/2014/main" id="{5D0E0DB7-7F26-1CD8-314E-13F49D96920B}"/>
              </a:ext>
            </a:extLst>
          </p:cNvPr>
          <p:cNvSpPr/>
          <p:nvPr/>
        </p:nvSpPr>
        <p:spPr>
          <a:xfrm>
            <a:off x="10945159" y="9169117"/>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248" name="吹き出し: 角を丸めた四角形 247">
            <a:extLst>
              <a:ext uri="{FF2B5EF4-FFF2-40B4-BE49-F238E27FC236}">
                <a16:creationId xmlns:a16="http://schemas.microsoft.com/office/drawing/2014/main" id="{59BAA839-F590-90A1-AACE-4E240FCA4AD3}"/>
              </a:ext>
            </a:extLst>
          </p:cNvPr>
          <p:cNvSpPr/>
          <p:nvPr/>
        </p:nvSpPr>
        <p:spPr>
          <a:xfrm>
            <a:off x="7840690" y="8639175"/>
            <a:ext cx="1278564" cy="247423"/>
          </a:xfrm>
          <a:prstGeom prst="wedgeRoundRectCallout">
            <a:avLst>
              <a:gd name="adj1" fmla="val -4342"/>
              <a:gd name="adj2" fmla="val 246645"/>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片道所要時間目安</a:t>
            </a:r>
          </a:p>
        </p:txBody>
      </p:sp>
      <p:sp>
        <p:nvSpPr>
          <p:cNvPr id="48" name="吹き出し: 角を丸めた四角形 47">
            <a:extLst>
              <a:ext uri="{FF2B5EF4-FFF2-40B4-BE49-F238E27FC236}">
                <a16:creationId xmlns:a16="http://schemas.microsoft.com/office/drawing/2014/main" id="{AAB59208-35EE-1B81-3616-4286AF79BDE1}"/>
              </a:ext>
            </a:extLst>
          </p:cNvPr>
          <p:cNvSpPr/>
          <p:nvPr/>
        </p:nvSpPr>
        <p:spPr>
          <a:xfrm>
            <a:off x="9616961" y="8615428"/>
            <a:ext cx="936396" cy="247423"/>
          </a:xfrm>
          <a:prstGeom prst="wedgeRoundRectCallout">
            <a:avLst>
              <a:gd name="adj1" fmla="val -51407"/>
              <a:gd name="adj2" fmla="val 147195"/>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ツアーコード</a:t>
            </a:r>
          </a:p>
        </p:txBody>
      </p:sp>
      <p:sp>
        <p:nvSpPr>
          <p:cNvPr id="56" name="吹き出し: 角を丸めた四角形 55">
            <a:extLst>
              <a:ext uri="{FF2B5EF4-FFF2-40B4-BE49-F238E27FC236}">
                <a16:creationId xmlns:a16="http://schemas.microsoft.com/office/drawing/2014/main" id="{AD11A29D-1563-B97F-1A66-FF1E82934E18}"/>
              </a:ext>
            </a:extLst>
          </p:cNvPr>
          <p:cNvSpPr/>
          <p:nvPr/>
        </p:nvSpPr>
        <p:spPr>
          <a:xfrm>
            <a:off x="8815440" y="9554958"/>
            <a:ext cx="2750026" cy="977632"/>
          </a:xfrm>
          <a:prstGeom prst="wedgeRoundRectCallout">
            <a:avLst>
              <a:gd name="adj1" fmla="val 36939"/>
              <a:gd name="adj2" fmla="val -71582"/>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r"/>
            <a:endPar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17" name="楕円 271">
            <a:extLst>
              <a:ext uri="{FF2B5EF4-FFF2-40B4-BE49-F238E27FC236}">
                <a16:creationId xmlns:a16="http://schemas.microsoft.com/office/drawing/2014/main" id="{EA4BBAD9-7E54-7BE6-F44B-918AB40C453C}"/>
              </a:ext>
            </a:extLst>
          </p:cNvPr>
          <p:cNvSpPr/>
          <p:nvPr/>
        </p:nvSpPr>
        <p:spPr>
          <a:xfrm>
            <a:off x="8908110" y="9580965"/>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235" name="楕円 271">
            <a:extLst>
              <a:ext uri="{FF2B5EF4-FFF2-40B4-BE49-F238E27FC236}">
                <a16:creationId xmlns:a16="http://schemas.microsoft.com/office/drawing/2014/main" id="{DC48A758-B1D0-FEF7-3507-89A555B4DEFF}"/>
              </a:ext>
            </a:extLst>
          </p:cNvPr>
          <p:cNvSpPr/>
          <p:nvPr/>
        </p:nvSpPr>
        <p:spPr>
          <a:xfrm>
            <a:off x="8908110" y="9831533"/>
            <a:ext cx="648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移乗可</a:t>
            </a:r>
          </a:p>
        </p:txBody>
      </p:sp>
      <p:sp>
        <p:nvSpPr>
          <p:cNvPr id="237" name="楕円 271">
            <a:extLst>
              <a:ext uri="{FF2B5EF4-FFF2-40B4-BE49-F238E27FC236}">
                <a16:creationId xmlns:a16="http://schemas.microsoft.com/office/drawing/2014/main" id="{860E56CE-5718-DA7C-8A2A-AB879526322F}"/>
              </a:ext>
            </a:extLst>
          </p:cNvPr>
          <p:cNvSpPr/>
          <p:nvPr/>
        </p:nvSpPr>
        <p:spPr>
          <a:xfrm>
            <a:off x="8908110" y="10299329"/>
            <a:ext cx="648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ＡＤＬ自立</a:t>
            </a:r>
          </a:p>
        </p:txBody>
      </p:sp>
      <p:sp>
        <p:nvSpPr>
          <p:cNvPr id="238" name="楕円 271">
            <a:extLst>
              <a:ext uri="{FF2B5EF4-FFF2-40B4-BE49-F238E27FC236}">
                <a16:creationId xmlns:a16="http://schemas.microsoft.com/office/drawing/2014/main" id="{7C9B50DF-51FF-B1A0-230D-00F3C384115A}"/>
              </a:ext>
            </a:extLst>
          </p:cNvPr>
          <p:cNvSpPr/>
          <p:nvPr/>
        </p:nvSpPr>
        <p:spPr>
          <a:xfrm>
            <a:off x="8908110" y="10086864"/>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57" name="テキスト ボックス 56">
            <a:extLst>
              <a:ext uri="{FF2B5EF4-FFF2-40B4-BE49-F238E27FC236}">
                <a16:creationId xmlns:a16="http://schemas.microsoft.com/office/drawing/2014/main" id="{899475A5-8B27-85CC-5B41-5704F33C8937}"/>
              </a:ext>
            </a:extLst>
          </p:cNvPr>
          <p:cNvSpPr txBox="1"/>
          <p:nvPr/>
        </p:nvSpPr>
        <p:spPr>
          <a:xfrm>
            <a:off x="9481559" y="9552243"/>
            <a:ext cx="2118771" cy="938719"/>
          </a:xfrm>
          <a:prstGeom prst="rect">
            <a:avLst/>
          </a:prstGeom>
          <a:noFill/>
        </p:spPr>
        <p:txBody>
          <a:bodyPr wrap="square" rtlCol="0">
            <a:spAutoFit/>
          </a:bodyPr>
          <a:lstStyle/>
          <a:p>
            <a:pPr defTabSz="575255">
              <a:spcAft>
                <a:spcPts val="600"/>
              </a:spcAft>
              <a:defRPr/>
            </a:pPr>
            <a:r>
              <a:rPr kumimoji="1" lang="ja-JP" altLang="en-US" sz="8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どなたでもご参加いただけるツアーです</a:t>
            </a:r>
            <a:endParaRPr kumimoji="1" lang="en-US" altLang="ja-JP" sz="8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defTabSz="575255">
              <a:spcAft>
                <a:spcPts val="600"/>
              </a:spcAft>
              <a:defRPr/>
            </a:pPr>
            <a:r>
              <a:rPr kumimoji="1" lang="ja-JP" altLang="en-US" sz="8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観光バスに自力で乗ることができるくらいの方からご参加いただけるツアーです</a:t>
            </a:r>
            <a:endParaRPr kumimoji="1" lang="en-US" altLang="ja-JP" sz="8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defTabSz="575255">
              <a:spcAft>
                <a:spcPts val="600"/>
              </a:spcAft>
              <a:defRPr/>
            </a:pPr>
            <a:r>
              <a:rPr kumimoji="1" lang="ja-JP" altLang="en-US" sz="8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目的地に短い階段があるツアーです</a:t>
            </a:r>
            <a:endParaRPr kumimoji="1" lang="en-US" altLang="ja-JP" sz="8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defTabSz="575255">
              <a:spcAft>
                <a:spcPts val="600"/>
              </a:spcAft>
              <a:defRPr/>
            </a:pPr>
            <a:r>
              <a:rPr kumimoji="1" lang="ja-JP" altLang="en-US" sz="8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車椅子のままでのご参加が難しいツアーです</a:t>
            </a:r>
          </a:p>
        </p:txBody>
      </p:sp>
      <p:sp>
        <p:nvSpPr>
          <p:cNvPr id="260" name="テキスト ボックス 259">
            <a:extLst>
              <a:ext uri="{FF2B5EF4-FFF2-40B4-BE49-F238E27FC236}">
                <a16:creationId xmlns:a16="http://schemas.microsoft.com/office/drawing/2014/main" id="{D79073F0-4D10-F8EB-ECC9-609C0AB630D9}"/>
              </a:ext>
            </a:extLst>
          </p:cNvPr>
          <p:cNvSpPr txBox="1"/>
          <p:nvPr/>
        </p:nvSpPr>
        <p:spPr>
          <a:xfrm>
            <a:off x="7941868" y="8023621"/>
            <a:ext cx="3567146" cy="461665"/>
          </a:xfrm>
          <a:prstGeom prst="rect">
            <a:avLst/>
          </a:prstGeom>
          <a:noFill/>
        </p:spPr>
        <p:txBody>
          <a:bodyPr wrap="square">
            <a:spAutoFit/>
          </a:bodyPr>
          <a:lstStyle/>
          <a:p>
            <a:pPr algn="ctr" defTabSz="640596">
              <a:defRPr/>
            </a:pPr>
            <a:r>
              <a:rPr kumimoji="1" lang="ja-JP" altLang="en-US" sz="24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予定表内のバッジの見方</a:t>
            </a:r>
            <a:endParaRPr kumimoji="1" lang="en-US" altLang="ja-JP" dirty="0">
              <a:solidFill>
                <a:srgbClr val="9BBB59">
                  <a:lumMod val="75000"/>
                </a:srgbClr>
              </a:solidFill>
              <a:latin typeface="HGS創英ﾌﾟﾚｾﾞﾝｽEB" panose="02020800000000000000" pitchFamily="18" charset="-128"/>
              <a:ea typeface="HGS創英ﾌﾟﾚｾﾞﾝｽEB" panose="02020800000000000000" pitchFamily="18" charset="-128"/>
            </a:endParaRPr>
          </a:p>
        </p:txBody>
      </p:sp>
      <p:sp>
        <p:nvSpPr>
          <p:cNvPr id="261" name="四角形: 角を丸くする 260">
            <a:extLst>
              <a:ext uri="{FF2B5EF4-FFF2-40B4-BE49-F238E27FC236}">
                <a16:creationId xmlns:a16="http://schemas.microsoft.com/office/drawing/2014/main" id="{1D32E2AE-E38F-94CB-CF5F-982AFABF0CF7}"/>
              </a:ext>
            </a:extLst>
          </p:cNvPr>
          <p:cNvSpPr/>
          <p:nvPr/>
        </p:nvSpPr>
        <p:spPr>
          <a:xfrm>
            <a:off x="11839279" y="8099329"/>
            <a:ext cx="3213950" cy="2547300"/>
          </a:xfrm>
          <a:prstGeom prst="roundRect">
            <a:avLst>
              <a:gd name="adj" fmla="val 6742"/>
            </a:avLst>
          </a:prstGeom>
          <a:solidFill>
            <a:schemeClr val="accent6">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テキスト ボックス 261">
            <a:extLst>
              <a:ext uri="{FF2B5EF4-FFF2-40B4-BE49-F238E27FC236}">
                <a16:creationId xmlns:a16="http://schemas.microsoft.com/office/drawing/2014/main" id="{B265922A-DD65-72A7-F1F2-F6AF4B0FD393}"/>
              </a:ext>
            </a:extLst>
          </p:cNvPr>
          <p:cNvSpPr txBox="1"/>
          <p:nvPr/>
        </p:nvSpPr>
        <p:spPr>
          <a:xfrm>
            <a:off x="11982451" y="8023621"/>
            <a:ext cx="2960264" cy="461665"/>
          </a:xfrm>
          <a:prstGeom prst="rect">
            <a:avLst/>
          </a:prstGeom>
          <a:noFill/>
        </p:spPr>
        <p:txBody>
          <a:bodyPr wrap="square">
            <a:spAutoFit/>
          </a:bodyPr>
          <a:lstStyle/>
          <a:p>
            <a:pPr algn="ctr" defTabSz="640596">
              <a:defRPr/>
            </a:pPr>
            <a:r>
              <a:rPr kumimoji="1" lang="ja-JP" altLang="en-US" sz="24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クーポンの使い方</a:t>
            </a:r>
            <a:endParaRPr kumimoji="1" lang="en-US" altLang="ja-JP" dirty="0">
              <a:solidFill>
                <a:srgbClr val="9BBB59">
                  <a:lumMod val="75000"/>
                </a:srgbClr>
              </a:solidFill>
              <a:latin typeface="HGS創英ﾌﾟﾚｾﾞﾝｽEB" panose="02020800000000000000" pitchFamily="18" charset="-128"/>
              <a:ea typeface="HGS創英ﾌﾟﾚｾﾞﾝｽEB" panose="02020800000000000000" pitchFamily="18" charset="-128"/>
            </a:endParaRPr>
          </a:p>
        </p:txBody>
      </p:sp>
      <p:pic>
        <p:nvPicPr>
          <p:cNvPr id="38" name="図 37" descr="テキスト&#10;&#10;自動的に生成された説明">
            <a:extLst>
              <a:ext uri="{FF2B5EF4-FFF2-40B4-BE49-F238E27FC236}">
                <a16:creationId xmlns:a16="http://schemas.microsoft.com/office/drawing/2014/main" id="{A987AE63-0528-B8A6-885C-2C4CC1C65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6700" y="9564364"/>
            <a:ext cx="1665780" cy="1008000"/>
          </a:xfrm>
          <a:prstGeom prst="rect">
            <a:avLst/>
          </a:prstGeom>
        </p:spPr>
      </p:pic>
      <p:pic>
        <p:nvPicPr>
          <p:cNvPr id="52" name="図 51" descr="ロゴ, 会社名&#10;&#10;自動的に生成された説明">
            <a:extLst>
              <a:ext uri="{FF2B5EF4-FFF2-40B4-BE49-F238E27FC236}">
                <a16:creationId xmlns:a16="http://schemas.microsoft.com/office/drawing/2014/main" id="{A259EC44-6F5D-1705-F83E-CC1515847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6700" y="8471873"/>
            <a:ext cx="1668725" cy="1008000"/>
          </a:xfrm>
          <a:prstGeom prst="rect">
            <a:avLst/>
          </a:prstGeom>
        </p:spPr>
      </p:pic>
      <p:sp>
        <p:nvSpPr>
          <p:cNvPr id="55" name="吹き出し: 角を丸めた四角形 54">
            <a:extLst>
              <a:ext uri="{FF2B5EF4-FFF2-40B4-BE49-F238E27FC236}">
                <a16:creationId xmlns:a16="http://schemas.microsoft.com/office/drawing/2014/main" id="{B54AEC2F-B42E-679F-3B90-C9E7F0E49175}"/>
              </a:ext>
            </a:extLst>
          </p:cNvPr>
          <p:cNvSpPr/>
          <p:nvPr/>
        </p:nvSpPr>
        <p:spPr>
          <a:xfrm>
            <a:off x="13748751" y="8591993"/>
            <a:ext cx="1118801" cy="373788"/>
          </a:xfrm>
          <a:prstGeom prst="wedgeRoundRectCallout">
            <a:avLst>
              <a:gd name="adj1" fmla="val -98477"/>
              <a:gd name="adj2" fmla="val 96553"/>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有効期限を</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ご確認ください</a:t>
            </a:r>
          </a:p>
        </p:txBody>
      </p:sp>
      <p:sp>
        <p:nvSpPr>
          <p:cNvPr id="64" name="四角形: 角を丸くする 63">
            <a:extLst>
              <a:ext uri="{FF2B5EF4-FFF2-40B4-BE49-F238E27FC236}">
                <a16:creationId xmlns:a16="http://schemas.microsoft.com/office/drawing/2014/main" id="{B523D5C6-A0D4-7B2B-6699-F616BFD5AED5}"/>
              </a:ext>
            </a:extLst>
          </p:cNvPr>
          <p:cNvSpPr/>
          <p:nvPr/>
        </p:nvSpPr>
        <p:spPr>
          <a:xfrm>
            <a:off x="12425588" y="9067846"/>
            <a:ext cx="784531" cy="18027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四角形: 角を丸くする 65">
            <a:extLst>
              <a:ext uri="{FF2B5EF4-FFF2-40B4-BE49-F238E27FC236}">
                <a16:creationId xmlns:a16="http://schemas.microsoft.com/office/drawing/2014/main" id="{CDA5CCFB-5423-A83C-0269-1FC8DAB35583}"/>
              </a:ext>
            </a:extLst>
          </p:cNvPr>
          <p:cNvSpPr/>
          <p:nvPr/>
        </p:nvSpPr>
        <p:spPr>
          <a:xfrm>
            <a:off x="12324895" y="10384438"/>
            <a:ext cx="1311897" cy="18027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吹き出し: 角を丸めた四角形 66">
            <a:extLst>
              <a:ext uri="{FF2B5EF4-FFF2-40B4-BE49-F238E27FC236}">
                <a16:creationId xmlns:a16="http://schemas.microsoft.com/office/drawing/2014/main" id="{28F44827-5C51-0E68-5881-A3C809E672DB}"/>
              </a:ext>
            </a:extLst>
          </p:cNvPr>
          <p:cNvSpPr/>
          <p:nvPr/>
        </p:nvSpPr>
        <p:spPr>
          <a:xfrm>
            <a:off x="13748751" y="9186114"/>
            <a:ext cx="1123640" cy="701592"/>
          </a:xfrm>
          <a:prstGeom prst="wedgeRoundRectCallout">
            <a:avLst>
              <a:gd name="adj1" fmla="val -103142"/>
              <a:gd name="adj2" fmla="val 120000"/>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ご使用になる</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ツアーの日付とお名前を</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ご記入ください</a:t>
            </a:r>
          </a:p>
        </p:txBody>
      </p:sp>
      <p:sp>
        <p:nvSpPr>
          <p:cNvPr id="68" name="テキスト ボックス 67">
            <a:extLst>
              <a:ext uri="{FF2B5EF4-FFF2-40B4-BE49-F238E27FC236}">
                <a16:creationId xmlns:a16="http://schemas.microsoft.com/office/drawing/2014/main" id="{BDB0C78B-2990-E5BA-DEAE-3856C43B5783}"/>
              </a:ext>
            </a:extLst>
          </p:cNvPr>
          <p:cNvSpPr txBox="1"/>
          <p:nvPr/>
        </p:nvSpPr>
        <p:spPr>
          <a:xfrm>
            <a:off x="14173111" y="8339506"/>
            <a:ext cx="271917" cy="276999"/>
          </a:xfrm>
          <a:prstGeom prst="rect">
            <a:avLst/>
          </a:prstGeom>
          <a:noFill/>
        </p:spPr>
        <p:txBody>
          <a:bodyPr wrap="square">
            <a:spAutoFit/>
          </a:bodyPr>
          <a:lstStyle/>
          <a:p>
            <a:pPr algn="ctr" defTabSz="640596">
              <a:defRPr/>
            </a:pPr>
            <a:r>
              <a:rPr kumimoji="1" lang="ja-JP" altLang="en-US" sz="1200" b="1" dirty="0">
                <a:solidFill>
                  <a:schemeClr val="accent2"/>
                </a:solidFill>
                <a:latin typeface="HGS創英ﾌﾟﾚｾﾞﾝｽEB" panose="02020800000000000000" pitchFamily="18" charset="-128"/>
                <a:ea typeface="HGS創英ﾌﾟﾚｾﾞﾝｽEB" panose="02020800000000000000" pitchFamily="18" charset="-128"/>
              </a:rPr>
              <a:t>①</a:t>
            </a:r>
            <a:endParaRPr kumimoji="1" lang="en-US" altLang="ja-JP" sz="1050" b="1" dirty="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69" name="テキスト ボックス 68">
            <a:extLst>
              <a:ext uri="{FF2B5EF4-FFF2-40B4-BE49-F238E27FC236}">
                <a16:creationId xmlns:a16="http://schemas.microsoft.com/office/drawing/2014/main" id="{DA106E2F-BDD1-9508-D41A-661B88B16864}"/>
              </a:ext>
            </a:extLst>
          </p:cNvPr>
          <p:cNvSpPr txBox="1"/>
          <p:nvPr/>
        </p:nvSpPr>
        <p:spPr>
          <a:xfrm>
            <a:off x="14173111" y="8938560"/>
            <a:ext cx="293002" cy="276999"/>
          </a:xfrm>
          <a:prstGeom prst="rect">
            <a:avLst/>
          </a:prstGeom>
          <a:noFill/>
        </p:spPr>
        <p:txBody>
          <a:bodyPr wrap="square">
            <a:spAutoFit/>
          </a:bodyPr>
          <a:lstStyle/>
          <a:p>
            <a:pPr algn="ctr" defTabSz="640596">
              <a:defRPr/>
            </a:pPr>
            <a:r>
              <a:rPr kumimoji="1" lang="ja-JP" altLang="en-US" sz="1200" b="1" dirty="0">
                <a:solidFill>
                  <a:schemeClr val="accent2"/>
                </a:solidFill>
                <a:latin typeface="HGS創英ﾌﾟﾚｾﾞﾝｽEB" panose="02020800000000000000" pitchFamily="18" charset="-128"/>
                <a:ea typeface="HGS創英ﾌﾟﾚｾﾞﾝｽEB" panose="02020800000000000000" pitchFamily="18" charset="-128"/>
              </a:rPr>
              <a:t>②</a:t>
            </a:r>
            <a:endParaRPr kumimoji="1" lang="en-US" altLang="ja-JP" sz="1050" b="1" dirty="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70" name="テキスト ボックス 69">
            <a:extLst>
              <a:ext uri="{FF2B5EF4-FFF2-40B4-BE49-F238E27FC236}">
                <a16:creationId xmlns:a16="http://schemas.microsoft.com/office/drawing/2014/main" id="{E4C87652-B19A-6833-A484-449A0D7FFD4F}"/>
              </a:ext>
            </a:extLst>
          </p:cNvPr>
          <p:cNvSpPr txBox="1"/>
          <p:nvPr/>
        </p:nvSpPr>
        <p:spPr>
          <a:xfrm>
            <a:off x="14173111" y="9861092"/>
            <a:ext cx="293002" cy="276999"/>
          </a:xfrm>
          <a:prstGeom prst="rect">
            <a:avLst/>
          </a:prstGeom>
          <a:noFill/>
        </p:spPr>
        <p:txBody>
          <a:bodyPr wrap="square">
            <a:spAutoFit/>
          </a:bodyPr>
          <a:lstStyle/>
          <a:p>
            <a:pPr algn="ctr" defTabSz="640596">
              <a:defRPr/>
            </a:pPr>
            <a:r>
              <a:rPr kumimoji="1" lang="ja-JP" altLang="en-US" sz="1200" b="1" dirty="0">
                <a:solidFill>
                  <a:schemeClr val="accent2"/>
                </a:solidFill>
                <a:latin typeface="HGS創英ﾌﾟﾚｾﾞﾝｽEB" panose="02020800000000000000" pitchFamily="18" charset="-128"/>
                <a:ea typeface="HGS創英ﾌﾟﾚｾﾞﾝｽEB" panose="02020800000000000000" pitchFamily="18" charset="-128"/>
              </a:rPr>
              <a:t>③</a:t>
            </a:r>
            <a:endParaRPr kumimoji="1" lang="en-US" altLang="ja-JP" sz="1050" b="1" dirty="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71" name="吹き出し: 角を丸めた四角形 70">
            <a:extLst>
              <a:ext uri="{FF2B5EF4-FFF2-40B4-BE49-F238E27FC236}">
                <a16:creationId xmlns:a16="http://schemas.microsoft.com/office/drawing/2014/main" id="{14FA9D60-A1E2-E81E-13BB-8A19868F8110}"/>
              </a:ext>
            </a:extLst>
          </p:cNvPr>
          <p:cNvSpPr/>
          <p:nvPr/>
        </p:nvSpPr>
        <p:spPr>
          <a:xfrm>
            <a:off x="13748752" y="10109149"/>
            <a:ext cx="1123640" cy="491877"/>
          </a:xfrm>
          <a:prstGeom prst="wedgeRoundRectCallout">
            <a:avLst>
              <a:gd name="adj1" fmla="val -45352"/>
              <a:gd name="adj2" fmla="val 16555"/>
              <a:gd name="adj3" fmla="val 16667"/>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ツアー当日に</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スタッフへ</a:t>
            </a:r>
            <a:endParaRPr kumimoji="1" lang="en-US" altLang="ja-JP" sz="10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000" dirty="0">
                <a:solidFill>
                  <a:sysClr val="windowText" lastClr="000000"/>
                </a:solidFill>
                <a:latin typeface="ＭＳ Ｐゴシック" panose="020B0600070205080204" pitchFamily="50" charset="-128"/>
                <a:ea typeface="ＭＳ Ｐゴシック" panose="020B0600070205080204" pitchFamily="50" charset="-128"/>
              </a:rPr>
              <a:t>お渡しください</a:t>
            </a:r>
          </a:p>
        </p:txBody>
      </p:sp>
      <p:sp>
        <p:nvSpPr>
          <p:cNvPr id="20" name="テキスト ボックス 19">
            <a:extLst>
              <a:ext uri="{FF2B5EF4-FFF2-40B4-BE49-F238E27FC236}">
                <a16:creationId xmlns:a16="http://schemas.microsoft.com/office/drawing/2014/main" id="{A469A7A4-77C4-D9ED-C1E2-EA2AF7D23C6E}"/>
              </a:ext>
            </a:extLst>
          </p:cNvPr>
          <p:cNvSpPr txBox="1"/>
          <p:nvPr/>
        </p:nvSpPr>
        <p:spPr>
          <a:xfrm>
            <a:off x="281905" y="10403186"/>
            <a:ext cx="502956" cy="215444"/>
          </a:xfrm>
          <a:prstGeom prst="rect">
            <a:avLst/>
          </a:prstGeom>
          <a:solidFill>
            <a:schemeClr val="bg1"/>
          </a:solidFill>
        </p:spPr>
        <p:txBody>
          <a:bodyPr wrap="square" rtlCol="0">
            <a:spAutoFit/>
          </a:bodyPr>
          <a:lstStyle/>
          <a:p>
            <a:r>
              <a:rPr kumimoji="1" lang="en-US" altLang="ja-JP" sz="800" b="1" dirty="0">
                <a:latin typeface="BIZ UDPゴシック" panose="020B0400000000000000" pitchFamily="50" charset="-128"/>
                <a:ea typeface="BIZ UDPゴシック" panose="020B0400000000000000" pitchFamily="50" charset="-128"/>
              </a:rPr>
              <a:t>2309</a:t>
            </a:r>
            <a:endParaRPr kumimoji="1" lang="ja-JP" altLang="en-US" sz="800" b="1"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B24CFDCA-9CBB-8A18-5A18-8B54795F8ACB}"/>
              </a:ext>
            </a:extLst>
          </p:cNvPr>
          <p:cNvSpPr txBox="1"/>
          <p:nvPr/>
        </p:nvSpPr>
        <p:spPr>
          <a:xfrm>
            <a:off x="4709469" y="8047961"/>
            <a:ext cx="2525227" cy="538609"/>
          </a:xfrm>
          <a:prstGeom prst="rect">
            <a:avLst/>
          </a:prstGeom>
          <a:noFill/>
        </p:spPr>
        <p:txBody>
          <a:bodyPr wrap="square" rtlCol="0">
            <a:spAutoFit/>
          </a:bodyPr>
          <a:lstStyle/>
          <a:p>
            <a:pPr>
              <a:spcAft>
                <a:spcPts val="600"/>
              </a:spcAft>
            </a:pPr>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現地でのアルコール等の追加は別料金となります</a:t>
            </a:r>
            <a:endParaRPr kumimoji="1" lang="en-US" altLang="ja-JP" sz="800" dirty="0">
              <a:highlight>
                <a:srgbClr val="FFFF00"/>
              </a:highlight>
              <a:latin typeface="メイリオ" panose="020B0604030504040204" pitchFamily="50" charset="-128"/>
              <a:ea typeface="メイリオ" panose="020B0604030504040204" pitchFamily="50" charset="-128"/>
            </a:endParaRPr>
          </a:p>
          <a:p>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ご自宅送迎のため、ご自宅到着時刻が遅くなる　</a:t>
            </a:r>
            <a:endParaRPr kumimoji="1" lang="en-US" altLang="ja-JP" sz="800" dirty="0">
              <a:highlight>
                <a:srgbClr val="FFFF00"/>
              </a:highlight>
              <a:latin typeface="メイリオ" panose="020B0604030504040204" pitchFamily="50" charset="-128"/>
              <a:ea typeface="メイリオ" panose="020B0604030504040204" pitchFamily="50" charset="-128"/>
            </a:endParaRPr>
          </a:p>
          <a:p>
            <a:r>
              <a:rPr kumimoji="1" lang="ja-JP" altLang="en-US" sz="800" dirty="0">
                <a:highlight>
                  <a:srgbClr val="FFFF00"/>
                </a:highlight>
                <a:latin typeface="メイリオ" panose="020B0604030504040204" pitchFamily="50" charset="-128"/>
                <a:ea typeface="メイリオ" panose="020B0604030504040204" pitchFamily="50" charset="-128"/>
              </a:rPr>
              <a:t>　ことがあります</a:t>
            </a:r>
          </a:p>
        </p:txBody>
      </p:sp>
      <p:sp>
        <p:nvSpPr>
          <p:cNvPr id="199" name="テキスト ボックス 198">
            <a:extLst>
              <a:ext uri="{FF2B5EF4-FFF2-40B4-BE49-F238E27FC236}">
                <a16:creationId xmlns:a16="http://schemas.microsoft.com/office/drawing/2014/main" id="{E0ABE9A5-0790-3E30-B600-036C8AA9042D}"/>
              </a:ext>
            </a:extLst>
          </p:cNvPr>
          <p:cNvSpPr txBox="1"/>
          <p:nvPr/>
        </p:nvSpPr>
        <p:spPr>
          <a:xfrm>
            <a:off x="5875508" y="1766126"/>
            <a:ext cx="1479740" cy="258212"/>
          </a:xfrm>
          <a:prstGeom prst="rect">
            <a:avLst/>
          </a:prstGeom>
          <a:noFill/>
        </p:spPr>
        <p:txBody>
          <a:bodyPr wrap="square" rtlCol="0">
            <a:spAutoFit/>
          </a:bodyPr>
          <a:lstStyle/>
          <a:p>
            <a:pPr algn="r" defTabSz="443123">
              <a:defRPr/>
            </a:pPr>
            <a:r>
              <a:rPr kumimoji="1" lang="ja-JP" altLang="en-US" sz="1078" dirty="0">
                <a:latin typeface="HG創英角ｺﾞｼｯｸUB" panose="020B0909000000000000" pitchFamily="49" charset="-128"/>
                <a:ea typeface="HG創英角ｺﾞｼｯｸUB" panose="020B0909000000000000" pitchFamily="49" charset="-128"/>
              </a:rPr>
              <a:t>最少催行人員</a:t>
            </a:r>
            <a:r>
              <a:rPr kumimoji="1" lang="en-US" altLang="ja-JP" sz="1078" dirty="0">
                <a:latin typeface="HG創英角ｺﾞｼｯｸUB" panose="020B0909000000000000" pitchFamily="49" charset="-128"/>
                <a:ea typeface="HG創英角ｺﾞｼｯｸUB" panose="020B0909000000000000" pitchFamily="49" charset="-128"/>
              </a:rPr>
              <a:t>:10</a:t>
            </a:r>
            <a:r>
              <a:rPr kumimoji="1" lang="ja-JP" altLang="en-US" sz="1078" dirty="0">
                <a:latin typeface="HG創英角ｺﾞｼｯｸUB" panose="020B0909000000000000" pitchFamily="49" charset="-128"/>
                <a:ea typeface="HG創英角ｺﾞｼｯｸUB" panose="020B0909000000000000" pitchFamily="49" charset="-128"/>
              </a:rPr>
              <a:t>名</a:t>
            </a:r>
            <a:endParaRPr kumimoji="1" lang="en-US" altLang="ja-JP" sz="898" dirty="0">
              <a:latin typeface="HG創英角ｺﾞｼｯｸUB" panose="020B0909000000000000" pitchFamily="49" charset="-128"/>
              <a:ea typeface="HG創英角ｺﾞｼｯｸUB" panose="020B0909000000000000" pitchFamily="49" charset="-128"/>
            </a:endParaRPr>
          </a:p>
        </p:txBody>
      </p:sp>
      <p:graphicFrame>
        <p:nvGraphicFramePr>
          <p:cNvPr id="200" name="表 12">
            <a:extLst>
              <a:ext uri="{FF2B5EF4-FFF2-40B4-BE49-F238E27FC236}">
                <a16:creationId xmlns:a16="http://schemas.microsoft.com/office/drawing/2014/main" id="{2345B818-10FD-035F-9242-5AAE70165299}"/>
              </a:ext>
            </a:extLst>
          </p:cNvPr>
          <p:cNvGraphicFramePr>
            <a:graphicFrameLocks noGrp="1"/>
          </p:cNvGraphicFramePr>
          <p:nvPr>
            <p:extLst>
              <p:ext uri="{D42A27DB-BD31-4B8C-83A1-F6EECF244321}">
                <p14:modId xmlns:p14="http://schemas.microsoft.com/office/powerpoint/2010/main" val="12586976"/>
              </p:ext>
            </p:extLst>
          </p:nvPr>
        </p:nvGraphicFramePr>
        <p:xfrm>
          <a:off x="339686" y="2058814"/>
          <a:ext cx="6938515" cy="5873382"/>
        </p:xfrm>
        <a:graphic>
          <a:graphicData uri="http://schemas.openxmlformats.org/drawingml/2006/table">
            <a:tbl>
              <a:tblPr firstRow="1" bandRow="1">
                <a:tableStyleId>{5C22544A-7EE6-4342-B048-85BDC9FD1C3A}</a:tableStyleId>
              </a:tblPr>
              <a:tblGrid>
                <a:gridCol w="1918800">
                  <a:extLst>
                    <a:ext uri="{9D8B030D-6E8A-4147-A177-3AD203B41FA5}">
                      <a16:colId xmlns:a16="http://schemas.microsoft.com/office/drawing/2014/main" val="2867972075"/>
                    </a:ext>
                  </a:extLst>
                </a:gridCol>
                <a:gridCol w="5019715">
                  <a:extLst>
                    <a:ext uri="{9D8B030D-6E8A-4147-A177-3AD203B41FA5}">
                      <a16:colId xmlns:a16="http://schemas.microsoft.com/office/drawing/2014/main" val="2466931528"/>
                    </a:ext>
                  </a:extLst>
                </a:gridCol>
              </a:tblGrid>
              <a:tr h="360000">
                <a:tc>
                  <a:txBody>
                    <a:bodyPr/>
                    <a:lstStyle/>
                    <a:p>
                      <a:pPr marL="0" marR="0" lvl="0" indent="0" algn="l"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a:t>
                      </a:r>
                      <a:r>
                        <a:rPr kumimoji="1" lang="ja-JP" altLang="en-US" sz="1600" b="1" dirty="0">
                          <a:solidFill>
                            <a:schemeClr val="bg1"/>
                          </a:solidFill>
                          <a:latin typeface="メイリオ" panose="020B0604030504040204" pitchFamily="50" charset="-128"/>
                          <a:ea typeface="メイリオ" panose="020B0604030504040204" pitchFamily="50" charset="-128"/>
                        </a:rPr>
                        <a:t>日（日）</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endParaRPr kumimoji="1" lang="ja-JP" altLang="en-US"/>
                    </a:p>
                  </a:txBody>
                  <a:tcPr/>
                </a:tc>
                <a:extLst>
                  <a:ext uri="{0D108BD9-81ED-4DB2-BD59-A6C34878D82A}">
                    <a16:rowId xmlns:a16="http://schemas.microsoft.com/office/drawing/2014/main" val="131884286"/>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5</a:t>
                      </a:r>
                      <a:r>
                        <a:rPr kumimoji="1" lang="ja-JP" altLang="en-US" sz="1600" b="1" dirty="0">
                          <a:solidFill>
                            <a:schemeClr val="bg1"/>
                          </a:solidFill>
                          <a:latin typeface="メイリオ" panose="020B0604030504040204" pitchFamily="50" charset="-128"/>
                          <a:ea typeface="メイリオ" panose="020B0604030504040204" pitchFamily="50" charset="-128"/>
                        </a:rPr>
                        <a:t>日（木）</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722189"/>
                  </a:ext>
                </a:extLst>
              </a:tr>
              <a:tr h="108000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227118324"/>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7</a:t>
                      </a:r>
                      <a:r>
                        <a:rPr kumimoji="1" lang="ja-JP" altLang="en-US" sz="1600" b="1" dirty="0">
                          <a:solidFill>
                            <a:schemeClr val="bg1"/>
                          </a:solidFill>
                          <a:latin typeface="メイリオ" panose="020B0604030504040204" pitchFamily="50" charset="-128"/>
                          <a:ea typeface="メイリオ" panose="020B0604030504040204" pitchFamily="50" charset="-128"/>
                        </a:rPr>
                        <a:t>日（土）</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650049"/>
                  </a:ext>
                </a:extLst>
              </a:tr>
              <a:tr h="1080000">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4135978620"/>
                  </a:ext>
                </a:extLst>
              </a:tr>
              <a:tr h="38862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14</a:t>
                      </a:r>
                      <a:r>
                        <a:rPr kumimoji="1" lang="ja-JP" altLang="en-US" sz="1600" b="1" dirty="0">
                          <a:solidFill>
                            <a:schemeClr val="bg1"/>
                          </a:solidFill>
                          <a:latin typeface="メイリオ" panose="020B0604030504040204" pitchFamily="50" charset="-128"/>
                          <a:ea typeface="メイリオ" panose="020B0604030504040204" pitchFamily="50" charset="-128"/>
                        </a:rPr>
                        <a:t>日（土）</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586774"/>
                  </a:ext>
                </a:extLst>
              </a:tr>
              <a:tr h="1080000">
                <a:tc>
                  <a:txBody>
                    <a:bodyPr/>
                    <a:lstStyle/>
                    <a:p>
                      <a:endParaRPr kumimoji="1" lang="ja-JP" altLang="en-US" sz="1500" dirty="0"/>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949347092"/>
                  </a:ext>
                </a:extLst>
              </a:tr>
            </a:tbl>
          </a:graphicData>
        </a:graphic>
      </p:graphicFrame>
      <p:sp>
        <p:nvSpPr>
          <p:cNvPr id="201" name="テキスト ボックス 200">
            <a:extLst>
              <a:ext uri="{FF2B5EF4-FFF2-40B4-BE49-F238E27FC236}">
                <a16:creationId xmlns:a16="http://schemas.microsoft.com/office/drawing/2014/main" id="{37CEA91F-C4F7-777E-E7F4-4E1C8C449EDA}"/>
              </a:ext>
            </a:extLst>
          </p:cNvPr>
          <p:cNvSpPr txBox="1"/>
          <p:nvPr/>
        </p:nvSpPr>
        <p:spPr>
          <a:xfrm>
            <a:off x="13462975" y="1769303"/>
            <a:ext cx="1479740" cy="258212"/>
          </a:xfrm>
          <a:prstGeom prst="rect">
            <a:avLst/>
          </a:prstGeom>
          <a:noFill/>
        </p:spPr>
        <p:txBody>
          <a:bodyPr wrap="square" rtlCol="0">
            <a:spAutoFit/>
          </a:bodyPr>
          <a:lstStyle/>
          <a:p>
            <a:pPr algn="r" defTabSz="443123">
              <a:defRPr/>
            </a:pPr>
            <a:r>
              <a:rPr kumimoji="1" lang="ja-JP" altLang="en-US" sz="1078" dirty="0">
                <a:latin typeface="HG創英角ｺﾞｼｯｸUB" panose="020B0909000000000000" pitchFamily="49" charset="-128"/>
                <a:ea typeface="HG創英角ｺﾞｼｯｸUB" panose="020B0909000000000000" pitchFamily="49" charset="-128"/>
              </a:rPr>
              <a:t>最少催行人員</a:t>
            </a:r>
            <a:r>
              <a:rPr kumimoji="1" lang="en-US" altLang="ja-JP" sz="1078" dirty="0">
                <a:latin typeface="HG創英角ｺﾞｼｯｸUB" panose="020B0909000000000000" pitchFamily="49" charset="-128"/>
                <a:ea typeface="HG創英角ｺﾞｼｯｸUB" panose="020B0909000000000000" pitchFamily="49" charset="-128"/>
              </a:rPr>
              <a:t>:10</a:t>
            </a:r>
            <a:r>
              <a:rPr kumimoji="1" lang="ja-JP" altLang="en-US" sz="1078" dirty="0">
                <a:latin typeface="HG創英角ｺﾞｼｯｸUB" panose="020B0909000000000000" pitchFamily="49" charset="-128"/>
                <a:ea typeface="HG創英角ｺﾞｼｯｸUB" panose="020B0909000000000000" pitchFamily="49" charset="-128"/>
              </a:rPr>
              <a:t>名</a:t>
            </a:r>
            <a:endParaRPr kumimoji="1" lang="en-US" altLang="ja-JP" sz="898" dirty="0">
              <a:latin typeface="HG創英角ｺﾞｼｯｸUB" panose="020B0909000000000000" pitchFamily="49" charset="-128"/>
              <a:ea typeface="HG創英角ｺﾞｼｯｸUB" panose="020B0909000000000000" pitchFamily="49" charset="-128"/>
            </a:endParaRPr>
          </a:p>
        </p:txBody>
      </p:sp>
      <p:graphicFrame>
        <p:nvGraphicFramePr>
          <p:cNvPr id="202" name="表 12">
            <a:extLst>
              <a:ext uri="{FF2B5EF4-FFF2-40B4-BE49-F238E27FC236}">
                <a16:creationId xmlns:a16="http://schemas.microsoft.com/office/drawing/2014/main" id="{00A22BDD-E980-F5D0-DEB1-642F0E317E08}"/>
              </a:ext>
            </a:extLst>
          </p:cNvPr>
          <p:cNvGraphicFramePr>
            <a:graphicFrameLocks noGrp="1"/>
          </p:cNvGraphicFramePr>
          <p:nvPr>
            <p:extLst>
              <p:ext uri="{D42A27DB-BD31-4B8C-83A1-F6EECF244321}">
                <p14:modId xmlns:p14="http://schemas.microsoft.com/office/powerpoint/2010/main" val="2967372662"/>
              </p:ext>
            </p:extLst>
          </p:nvPr>
        </p:nvGraphicFramePr>
        <p:xfrm>
          <a:off x="7927153" y="2061991"/>
          <a:ext cx="6938515" cy="5873382"/>
        </p:xfrm>
        <a:graphic>
          <a:graphicData uri="http://schemas.openxmlformats.org/drawingml/2006/table">
            <a:tbl>
              <a:tblPr firstRow="1" bandRow="1">
                <a:tableStyleId>{5C22544A-7EE6-4342-B048-85BDC9FD1C3A}</a:tableStyleId>
              </a:tblPr>
              <a:tblGrid>
                <a:gridCol w="1918800">
                  <a:extLst>
                    <a:ext uri="{9D8B030D-6E8A-4147-A177-3AD203B41FA5}">
                      <a16:colId xmlns:a16="http://schemas.microsoft.com/office/drawing/2014/main" val="2867972075"/>
                    </a:ext>
                  </a:extLst>
                </a:gridCol>
                <a:gridCol w="5019715">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18</a:t>
                      </a:r>
                      <a:r>
                        <a:rPr kumimoji="1" lang="ja-JP" altLang="en-US" sz="1600" b="1" dirty="0">
                          <a:solidFill>
                            <a:schemeClr val="bg1"/>
                          </a:solidFill>
                          <a:latin typeface="メイリオ" panose="020B0604030504040204" pitchFamily="50" charset="-128"/>
                          <a:ea typeface="メイリオ" panose="020B0604030504040204" pitchFamily="50" charset="-128"/>
                        </a:rPr>
                        <a:t>日（水）</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131884286"/>
                  </a:ext>
                </a:extLst>
              </a:tr>
              <a:tr h="360000">
                <a:tc>
                  <a:txBody>
                    <a:bodyPr/>
                    <a:lstStyle/>
                    <a:p>
                      <a:pPr marL="0" marR="0" lvl="0" indent="0" algn="l"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24</a:t>
                      </a:r>
                      <a:r>
                        <a:rPr kumimoji="1" lang="ja-JP" altLang="en-US" sz="1600" b="1" dirty="0">
                          <a:solidFill>
                            <a:schemeClr val="bg1"/>
                          </a:solidFill>
                          <a:latin typeface="メイリオ" panose="020B0604030504040204" pitchFamily="50" charset="-128"/>
                          <a:ea typeface="メイリオ" panose="020B0604030504040204" pitchFamily="50" charset="-128"/>
                        </a:rPr>
                        <a:t>日（火）</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25722189"/>
                  </a:ext>
                </a:extLst>
              </a:tr>
              <a:tr h="108000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endParaRPr kumimoji="1" lang="ja-JP" altLang="en-US"/>
                    </a:p>
                  </a:txBody>
                  <a:tcPr/>
                </a:tc>
                <a:extLst>
                  <a:ext uri="{0D108BD9-81ED-4DB2-BD59-A6C34878D82A}">
                    <a16:rowId xmlns:a16="http://schemas.microsoft.com/office/drawing/2014/main" val="2227118324"/>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26</a:t>
                      </a:r>
                      <a:r>
                        <a:rPr kumimoji="1" lang="ja-JP" altLang="en-US" sz="1600" b="1" dirty="0">
                          <a:solidFill>
                            <a:schemeClr val="bg1"/>
                          </a:solidFill>
                          <a:latin typeface="メイリオ" panose="020B0604030504040204" pitchFamily="50" charset="-128"/>
                          <a:ea typeface="メイリオ" panose="020B0604030504040204" pitchFamily="50" charset="-128"/>
                        </a:rPr>
                        <a:t>日（木）</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650049"/>
                  </a:ext>
                </a:extLst>
              </a:tr>
              <a:tr h="1080000">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4135978620"/>
                  </a:ext>
                </a:extLst>
              </a:tr>
              <a:tr h="38862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31</a:t>
                      </a:r>
                      <a:r>
                        <a:rPr kumimoji="1" lang="ja-JP" altLang="en-US" sz="1600" b="1" dirty="0">
                          <a:solidFill>
                            <a:schemeClr val="bg1"/>
                          </a:solidFill>
                          <a:latin typeface="メイリオ" panose="020B0604030504040204" pitchFamily="50" charset="-128"/>
                          <a:ea typeface="メイリオ" panose="020B0604030504040204" pitchFamily="50" charset="-128"/>
                        </a:rPr>
                        <a:t>日（火）</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586774"/>
                  </a:ext>
                </a:extLst>
              </a:tr>
              <a:tr h="1080000">
                <a:tc>
                  <a:txBody>
                    <a:bodyPr/>
                    <a:lstStyle/>
                    <a:p>
                      <a:endParaRPr kumimoji="1" lang="ja-JP" altLang="en-US" sz="1500" dirty="0"/>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949347092"/>
                  </a:ext>
                </a:extLst>
              </a:tr>
            </a:tbl>
          </a:graphicData>
        </a:graphic>
      </p:graphicFrame>
      <p:sp>
        <p:nvSpPr>
          <p:cNvPr id="203" name="テキスト ボックス 202">
            <a:extLst>
              <a:ext uri="{FF2B5EF4-FFF2-40B4-BE49-F238E27FC236}">
                <a16:creationId xmlns:a16="http://schemas.microsoft.com/office/drawing/2014/main" id="{E5E9A5AE-00AA-E40D-CC84-26AE2CE547D5}"/>
              </a:ext>
            </a:extLst>
          </p:cNvPr>
          <p:cNvSpPr txBox="1"/>
          <p:nvPr/>
        </p:nvSpPr>
        <p:spPr>
          <a:xfrm>
            <a:off x="286821" y="1716807"/>
            <a:ext cx="3124036" cy="307777"/>
          </a:xfrm>
          <a:prstGeom prst="rect">
            <a:avLst/>
          </a:prstGeom>
          <a:noFill/>
        </p:spPr>
        <p:txBody>
          <a:bodyPr wrap="square" rtlCol="0">
            <a:spAutoFit/>
          </a:bodyPr>
          <a:lstStyle/>
          <a:p>
            <a:r>
              <a:rPr kumimoji="1" lang="ja-JP" altLang="en-US" sz="1400" dirty="0">
                <a:latin typeface="HGP創英角ﾎﾟｯﾌﾟ体" panose="040B0A00000000000000" pitchFamily="50" charset="-128"/>
                <a:ea typeface="HGP創英角ﾎﾟｯﾌﾟ体" panose="040B0A00000000000000" pitchFamily="50" charset="-128"/>
              </a:rPr>
              <a:t>運行会社</a:t>
            </a:r>
            <a:r>
              <a:rPr kumimoji="1" lang="en-US" altLang="ja-JP" sz="1400" dirty="0">
                <a:latin typeface="HGP創英角ﾎﾟｯﾌﾟ体" panose="040B0A00000000000000" pitchFamily="50" charset="-128"/>
                <a:ea typeface="HGP創英角ﾎﾟｯﾌﾟ体" panose="040B0A00000000000000" pitchFamily="50" charset="-128"/>
              </a:rPr>
              <a:t>:SS</a:t>
            </a:r>
            <a:r>
              <a:rPr kumimoji="1" lang="ja-JP" altLang="en-US" sz="1400" dirty="0">
                <a:latin typeface="HGP創英角ﾎﾟｯﾌﾟ体" panose="040B0A00000000000000" pitchFamily="50" charset="-128"/>
                <a:ea typeface="HGP創英角ﾎﾟｯﾌﾟ体" panose="040B0A00000000000000" pitchFamily="50" charset="-128"/>
              </a:rPr>
              <a:t>ツアーアシスト又は同等</a:t>
            </a:r>
          </a:p>
        </p:txBody>
      </p:sp>
      <p:sp>
        <p:nvSpPr>
          <p:cNvPr id="204" name="テキスト ボックス 203">
            <a:extLst>
              <a:ext uri="{FF2B5EF4-FFF2-40B4-BE49-F238E27FC236}">
                <a16:creationId xmlns:a16="http://schemas.microsoft.com/office/drawing/2014/main" id="{CC2CE71D-C4EA-5850-FA75-3B4ECF09E450}"/>
              </a:ext>
            </a:extLst>
          </p:cNvPr>
          <p:cNvSpPr txBox="1"/>
          <p:nvPr/>
        </p:nvSpPr>
        <p:spPr>
          <a:xfrm>
            <a:off x="7933957" y="1716807"/>
            <a:ext cx="3124036" cy="307777"/>
          </a:xfrm>
          <a:prstGeom prst="rect">
            <a:avLst/>
          </a:prstGeom>
          <a:noFill/>
        </p:spPr>
        <p:txBody>
          <a:bodyPr wrap="square" rtlCol="0">
            <a:spAutoFit/>
          </a:bodyPr>
          <a:lstStyle/>
          <a:p>
            <a:r>
              <a:rPr kumimoji="1" lang="ja-JP" altLang="en-US" sz="1400" dirty="0">
                <a:latin typeface="HGP創英角ﾎﾟｯﾌﾟ体" panose="040B0A00000000000000" pitchFamily="50" charset="-128"/>
                <a:ea typeface="HGP創英角ﾎﾟｯﾌﾟ体" panose="040B0A00000000000000" pitchFamily="50" charset="-128"/>
              </a:rPr>
              <a:t>運行会社</a:t>
            </a:r>
            <a:r>
              <a:rPr kumimoji="1" lang="en-US" altLang="ja-JP" sz="1400" dirty="0">
                <a:latin typeface="HGP創英角ﾎﾟｯﾌﾟ体" panose="040B0A00000000000000" pitchFamily="50" charset="-128"/>
                <a:ea typeface="HGP創英角ﾎﾟｯﾌﾟ体" panose="040B0A00000000000000" pitchFamily="50" charset="-128"/>
              </a:rPr>
              <a:t>:SS</a:t>
            </a:r>
            <a:r>
              <a:rPr kumimoji="1" lang="ja-JP" altLang="en-US" sz="1400" dirty="0">
                <a:latin typeface="HGP創英角ﾎﾟｯﾌﾟ体" panose="040B0A00000000000000" pitchFamily="50" charset="-128"/>
                <a:ea typeface="HGP創英角ﾎﾟｯﾌﾟ体" panose="040B0A00000000000000" pitchFamily="50" charset="-128"/>
              </a:rPr>
              <a:t>ツアーアシスト又は同等</a:t>
            </a:r>
          </a:p>
        </p:txBody>
      </p:sp>
      <p:pic>
        <p:nvPicPr>
          <p:cNvPr id="205" name="図 204">
            <a:extLst>
              <a:ext uri="{FF2B5EF4-FFF2-40B4-BE49-F238E27FC236}">
                <a16:creationId xmlns:a16="http://schemas.microsoft.com/office/drawing/2014/main" id="{F50EC60E-6B56-D6AC-73F0-177F73C92D17}"/>
              </a:ext>
            </a:extLst>
          </p:cNvPr>
          <p:cNvPicPr>
            <a:picLocks noChangeAspect="1"/>
          </p:cNvPicPr>
          <p:nvPr/>
        </p:nvPicPr>
        <p:blipFill rotWithShape="1">
          <a:blip r:embed="rId4"/>
          <a:srcRect l="5727" t="50000" r="4191"/>
          <a:stretch/>
        </p:blipFill>
        <p:spPr>
          <a:xfrm>
            <a:off x="2262622" y="3532530"/>
            <a:ext cx="5004954" cy="352800"/>
          </a:xfrm>
          <a:prstGeom prst="rect">
            <a:avLst/>
          </a:prstGeom>
        </p:spPr>
      </p:pic>
      <p:sp>
        <p:nvSpPr>
          <p:cNvPr id="206" name="楕円 205">
            <a:extLst>
              <a:ext uri="{FF2B5EF4-FFF2-40B4-BE49-F238E27FC236}">
                <a16:creationId xmlns:a16="http://schemas.microsoft.com/office/drawing/2014/main" id="{64103580-8136-CA88-CE7B-E2F69A0A4D16}"/>
              </a:ext>
            </a:extLst>
          </p:cNvPr>
          <p:cNvSpPr/>
          <p:nvPr/>
        </p:nvSpPr>
        <p:spPr>
          <a:xfrm>
            <a:off x="2396171" y="3619989"/>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R5-1005</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07" name="テキスト ボックス 206">
            <a:extLst>
              <a:ext uri="{FF2B5EF4-FFF2-40B4-BE49-F238E27FC236}">
                <a16:creationId xmlns:a16="http://schemas.microsoft.com/office/drawing/2014/main" id="{7A94DE65-FF10-B83D-683F-2021F4E5DC80}"/>
              </a:ext>
            </a:extLst>
          </p:cNvPr>
          <p:cNvSpPr txBox="1"/>
          <p:nvPr/>
        </p:nvSpPr>
        <p:spPr>
          <a:xfrm>
            <a:off x="345446" y="3923353"/>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國井</a:t>
            </a:r>
          </a:p>
        </p:txBody>
      </p:sp>
      <p:sp>
        <p:nvSpPr>
          <p:cNvPr id="208" name="正方形/長方形 207">
            <a:extLst>
              <a:ext uri="{FF2B5EF4-FFF2-40B4-BE49-F238E27FC236}">
                <a16:creationId xmlns:a16="http://schemas.microsoft.com/office/drawing/2014/main" id="{D13C5AB9-8257-98A2-745F-E91E9059871B}"/>
              </a:ext>
            </a:extLst>
          </p:cNvPr>
          <p:cNvSpPr/>
          <p:nvPr/>
        </p:nvSpPr>
        <p:spPr>
          <a:xfrm>
            <a:off x="1766823" y="3942474"/>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奈良</a:t>
            </a:r>
          </a:p>
        </p:txBody>
      </p:sp>
      <p:sp>
        <p:nvSpPr>
          <p:cNvPr id="209" name="楕円 208">
            <a:extLst>
              <a:ext uri="{FF2B5EF4-FFF2-40B4-BE49-F238E27FC236}">
                <a16:creationId xmlns:a16="http://schemas.microsoft.com/office/drawing/2014/main" id="{7D8CC8EF-0EB2-D75B-D17E-8179273B7E1F}"/>
              </a:ext>
            </a:extLst>
          </p:cNvPr>
          <p:cNvSpPr/>
          <p:nvPr/>
        </p:nvSpPr>
        <p:spPr>
          <a:xfrm>
            <a:off x="1058041" y="3936463"/>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60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210" name="テキスト ボックス 209">
            <a:extLst>
              <a:ext uri="{FF2B5EF4-FFF2-40B4-BE49-F238E27FC236}">
                <a16:creationId xmlns:a16="http://schemas.microsoft.com/office/drawing/2014/main" id="{D1500B02-6F83-A30E-F7D4-BCBC717BA076}"/>
              </a:ext>
            </a:extLst>
          </p:cNvPr>
          <p:cNvSpPr txBox="1"/>
          <p:nvPr/>
        </p:nvSpPr>
        <p:spPr>
          <a:xfrm>
            <a:off x="2910977" y="3500296"/>
            <a:ext cx="3683134" cy="369332"/>
          </a:xfrm>
          <a:prstGeom prst="rect">
            <a:avLst/>
          </a:prstGeom>
          <a:noFill/>
        </p:spPr>
        <p:txBody>
          <a:bodyPr wrap="square">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 藤原宮跡 コスモス畑と飛鳥寺</a:t>
            </a:r>
            <a:endPar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211" name="テキスト ボックス 210">
            <a:extLst>
              <a:ext uri="{FF2B5EF4-FFF2-40B4-BE49-F238E27FC236}">
                <a16:creationId xmlns:a16="http://schemas.microsoft.com/office/drawing/2014/main" id="{66CF4D16-8CE4-F20E-BD08-CAA2DCD21506}"/>
              </a:ext>
            </a:extLst>
          </p:cNvPr>
          <p:cNvSpPr txBox="1"/>
          <p:nvPr/>
        </p:nvSpPr>
        <p:spPr>
          <a:xfrm>
            <a:off x="2267735" y="3942453"/>
            <a:ext cx="2802870" cy="1054135"/>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9:30‐10:30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11:30</a:t>
            </a:r>
            <a:r>
              <a:rPr kumimoji="1" lang="ja-JP" altLang="en-US" sz="1000" dirty="0">
                <a:solidFill>
                  <a:prstClr val="black"/>
                </a:solidFill>
                <a:latin typeface="メイリオ" panose="020B0604030504040204" pitchFamily="50" charset="-128"/>
                <a:ea typeface="メイリオ" panose="020B0604030504040204" pitchFamily="50" charset="-128"/>
              </a:rPr>
              <a:t>藤原宮跡コスモス畑散策＝＝</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飛鳥寺ご参拝＝＝</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13:00</a:t>
            </a:r>
            <a:r>
              <a:rPr kumimoji="1" lang="ja-JP" altLang="en-US" sz="1000" dirty="0">
                <a:solidFill>
                  <a:prstClr val="black"/>
                </a:solidFill>
                <a:latin typeface="メイリオ" panose="020B0604030504040204" pitchFamily="50" charset="-128"/>
                <a:ea typeface="メイリオ" panose="020B0604030504040204" pitchFamily="50" charset="-128"/>
              </a:rPr>
              <a:t>夢市茶屋（ご昼食）＝＝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15:30-16:30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石舞台古墳のすぐそばの農家レストラン</a:t>
            </a:r>
          </a:p>
        </p:txBody>
      </p:sp>
      <p:sp>
        <p:nvSpPr>
          <p:cNvPr id="212" name="テキスト ボックス 211">
            <a:extLst>
              <a:ext uri="{FF2B5EF4-FFF2-40B4-BE49-F238E27FC236}">
                <a16:creationId xmlns:a16="http://schemas.microsoft.com/office/drawing/2014/main" id="{4EBD227B-E50F-721F-4C93-D2BA96816D7A}"/>
              </a:ext>
            </a:extLst>
          </p:cNvPr>
          <p:cNvSpPr txBox="1"/>
          <p:nvPr/>
        </p:nvSpPr>
        <p:spPr>
          <a:xfrm>
            <a:off x="346884" y="4159999"/>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8,000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3,500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pic>
        <p:nvPicPr>
          <p:cNvPr id="213" name="図 212" descr="雪の積もった家&#10;&#10;中程度の精度で自動的に生成された説明">
            <a:extLst>
              <a:ext uri="{FF2B5EF4-FFF2-40B4-BE49-F238E27FC236}">
                <a16:creationId xmlns:a16="http://schemas.microsoft.com/office/drawing/2014/main" id="{2ED16293-412C-7F56-59EA-45F8ECE44CF0}"/>
              </a:ext>
            </a:extLst>
          </p:cNvPr>
          <p:cNvPicPr>
            <a:picLocks noChangeAspect="1"/>
          </p:cNvPicPr>
          <p:nvPr/>
        </p:nvPicPr>
        <p:blipFill rotWithShape="1">
          <a:blip r:embed="rId7">
            <a:extLst>
              <a:ext uri="{28A0092B-C50C-407E-A947-70E740481C1C}">
                <a14:useLocalDpi xmlns:a14="http://schemas.microsoft.com/office/drawing/2010/main" val="0"/>
              </a:ext>
            </a:extLst>
          </a:blip>
          <a:srcRect b="5237"/>
          <a:stretch/>
        </p:blipFill>
        <p:spPr>
          <a:xfrm>
            <a:off x="6480593" y="3975547"/>
            <a:ext cx="744335" cy="468660"/>
          </a:xfrm>
          <a:prstGeom prst="rect">
            <a:avLst/>
          </a:prstGeom>
        </p:spPr>
      </p:pic>
      <p:sp>
        <p:nvSpPr>
          <p:cNvPr id="214" name="テキスト ボックス 213">
            <a:extLst>
              <a:ext uri="{FF2B5EF4-FFF2-40B4-BE49-F238E27FC236}">
                <a16:creationId xmlns:a16="http://schemas.microsoft.com/office/drawing/2014/main" id="{D3776DA7-BB0C-AA3B-727D-2AAD890E45BE}"/>
              </a:ext>
            </a:extLst>
          </p:cNvPr>
          <p:cNvSpPr txBox="1"/>
          <p:nvPr/>
        </p:nvSpPr>
        <p:spPr>
          <a:xfrm>
            <a:off x="365188" y="4786111"/>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夢市茶屋　古代米御膳</a:t>
            </a:r>
          </a:p>
        </p:txBody>
      </p:sp>
      <p:pic>
        <p:nvPicPr>
          <p:cNvPr id="215" name="図 214">
            <a:extLst>
              <a:ext uri="{FF2B5EF4-FFF2-40B4-BE49-F238E27FC236}">
                <a16:creationId xmlns:a16="http://schemas.microsoft.com/office/drawing/2014/main" id="{AC884A19-C9E1-A36D-C7EA-4B9999EC10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0593" y="4479547"/>
            <a:ext cx="744335" cy="468000"/>
          </a:xfrm>
          <a:prstGeom prst="rect">
            <a:avLst/>
          </a:prstGeom>
        </p:spPr>
      </p:pic>
      <p:pic>
        <p:nvPicPr>
          <p:cNvPr id="217" name="図 216">
            <a:extLst>
              <a:ext uri="{FF2B5EF4-FFF2-40B4-BE49-F238E27FC236}">
                <a16:creationId xmlns:a16="http://schemas.microsoft.com/office/drawing/2014/main" id="{39CB6256-9E37-954B-F9FE-B966B98043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7619" y="3975547"/>
            <a:ext cx="1091423" cy="972000"/>
          </a:xfrm>
          <a:prstGeom prst="rect">
            <a:avLst/>
          </a:prstGeom>
        </p:spPr>
      </p:pic>
      <p:pic>
        <p:nvPicPr>
          <p:cNvPr id="222" name="図 221">
            <a:extLst>
              <a:ext uri="{FF2B5EF4-FFF2-40B4-BE49-F238E27FC236}">
                <a16:creationId xmlns:a16="http://schemas.microsoft.com/office/drawing/2014/main" id="{F2C944CD-DDDC-8A67-057D-88BEAB19F1AD}"/>
              </a:ext>
            </a:extLst>
          </p:cNvPr>
          <p:cNvPicPr>
            <a:picLocks noChangeAspect="1"/>
          </p:cNvPicPr>
          <p:nvPr/>
        </p:nvPicPr>
        <p:blipFill rotWithShape="1">
          <a:blip r:embed="rId4"/>
          <a:srcRect l="5727" t="50000" r="4191"/>
          <a:stretch/>
        </p:blipFill>
        <p:spPr>
          <a:xfrm>
            <a:off x="2267278" y="6469464"/>
            <a:ext cx="5004954" cy="352800"/>
          </a:xfrm>
          <a:prstGeom prst="rect">
            <a:avLst/>
          </a:prstGeom>
        </p:spPr>
      </p:pic>
      <p:sp>
        <p:nvSpPr>
          <p:cNvPr id="223" name="楕円 222">
            <a:extLst>
              <a:ext uri="{FF2B5EF4-FFF2-40B4-BE49-F238E27FC236}">
                <a16:creationId xmlns:a16="http://schemas.microsoft.com/office/drawing/2014/main" id="{DD259B8D-9FEF-4933-CF52-01C3AC38F80D}"/>
              </a:ext>
            </a:extLst>
          </p:cNvPr>
          <p:cNvSpPr/>
          <p:nvPr/>
        </p:nvSpPr>
        <p:spPr>
          <a:xfrm>
            <a:off x="2400827" y="6556923"/>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R5-1014</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320" name="テキスト ボックス 319">
            <a:extLst>
              <a:ext uri="{FF2B5EF4-FFF2-40B4-BE49-F238E27FC236}">
                <a16:creationId xmlns:a16="http://schemas.microsoft.com/office/drawing/2014/main" id="{2D8917BE-C1C8-874E-7241-9B8B56735145}"/>
              </a:ext>
            </a:extLst>
          </p:cNvPr>
          <p:cNvSpPr txBox="1"/>
          <p:nvPr/>
        </p:nvSpPr>
        <p:spPr>
          <a:xfrm>
            <a:off x="350102" y="6860287"/>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國井</a:t>
            </a:r>
          </a:p>
        </p:txBody>
      </p:sp>
      <p:sp>
        <p:nvSpPr>
          <p:cNvPr id="321" name="正方形/長方形 320">
            <a:extLst>
              <a:ext uri="{FF2B5EF4-FFF2-40B4-BE49-F238E27FC236}">
                <a16:creationId xmlns:a16="http://schemas.microsoft.com/office/drawing/2014/main" id="{357BF73C-8262-1155-99F3-3C3B05809FC5}"/>
              </a:ext>
            </a:extLst>
          </p:cNvPr>
          <p:cNvSpPr/>
          <p:nvPr/>
        </p:nvSpPr>
        <p:spPr>
          <a:xfrm>
            <a:off x="1662423" y="6879407"/>
            <a:ext cx="5760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和泉市</a:t>
            </a:r>
          </a:p>
        </p:txBody>
      </p:sp>
      <p:sp>
        <p:nvSpPr>
          <p:cNvPr id="322" name="楕円 321">
            <a:extLst>
              <a:ext uri="{FF2B5EF4-FFF2-40B4-BE49-F238E27FC236}">
                <a16:creationId xmlns:a16="http://schemas.microsoft.com/office/drawing/2014/main" id="{DE30057E-0525-537D-1E1A-05A567DA5D23}"/>
              </a:ext>
            </a:extLst>
          </p:cNvPr>
          <p:cNvSpPr/>
          <p:nvPr/>
        </p:nvSpPr>
        <p:spPr>
          <a:xfrm>
            <a:off x="1058041" y="6873397"/>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30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23" name="テキスト ボックス 322">
            <a:extLst>
              <a:ext uri="{FF2B5EF4-FFF2-40B4-BE49-F238E27FC236}">
                <a16:creationId xmlns:a16="http://schemas.microsoft.com/office/drawing/2014/main" id="{B9BC4F95-89D2-51E2-B898-A453FD76B4ED}"/>
              </a:ext>
            </a:extLst>
          </p:cNvPr>
          <p:cNvSpPr txBox="1"/>
          <p:nvPr/>
        </p:nvSpPr>
        <p:spPr>
          <a:xfrm>
            <a:off x="2751060" y="6426564"/>
            <a:ext cx="4043440"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黒枝豆収穫　</a:t>
            </a:r>
            <a:r>
              <a:rPr kumimoji="1" lang="ja-JP" altLang="en-US" sz="1600" dirty="0">
                <a:ln w="9525">
                  <a:noFill/>
                </a:ln>
                <a:solidFill>
                  <a:srgbClr val="FF0000"/>
                </a:solidFill>
                <a:latin typeface="HG創英ﾌﾟﾚｾﾞﾝｽEB" panose="02020809000000000000" pitchFamily="17" charset="-128"/>
                <a:ea typeface="HG創英ﾌﾟﾚｾﾞﾝｽEB" panose="02020809000000000000" pitchFamily="17" charset="-128"/>
              </a:rPr>
              <a:t>山愛の里 </a:t>
            </a: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旬菜つむぎ</a:t>
            </a:r>
            <a:r>
              <a:rPr kumimoji="1" lang="ja-JP" altLang="en-US" sz="1600" dirty="0">
                <a:ln w="9525">
                  <a:noFill/>
                </a:ln>
                <a:solidFill>
                  <a:srgbClr val="FF0000"/>
                </a:solidFill>
                <a:latin typeface="HG創英ﾌﾟﾚｾﾞﾝｽEB" panose="02020809000000000000" pitchFamily="17" charset="-128"/>
                <a:ea typeface="HG創英ﾌﾟﾚｾﾞﾝｽEB" panose="02020809000000000000" pitchFamily="17" charset="-128"/>
              </a:rPr>
              <a:t>　</a:t>
            </a:r>
            <a:endParaRPr kumimoji="1" lang="en-US" altLang="ja-JP" sz="16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24" name="テキスト ボックス 323">
            <a:extLst>
              <a:ext uri="{FF2B5EF4-FFF2-40B4-BE49-F238E27FC236}">
                <a16:creationId xmlns:a16="http://schemas.microsoft.com/office/drawing/2014/main" id="{43F35992-8DF3-4CF4-F366-B651C3A62CBC}"/>
              </a:ext>
            </a:extLst>
          </p:cNvPr>
          <p:cNvSpPr txBox="1"/>
          <p:nvPr/>
        </p:nvSpPr>
        <p:spPr>
          <a:xfrm>
            <a:off x="351540" y="7096933"/>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7,500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325" name="テキスト ボックス 324">
            <a:extLst>
              <a:ext uri="{FF2B5EF4-FFF2-40B4-BE49-F238E27FC236}">
                <a16:creationId xmlns:a16="http://schemas.microsoft.com/office/drawing/2014/main" id="{E7058AF2-8F32-AF76-94F9-BD2EF7E617DC}"/>
              </a:ext>
            </a:extLst>
          </p:cNvPr>
          <p:cNvSpPr txBox="1"/>
          <p:nvPr/>
        </p:nvSpPr>
        <p:spPr>
          <a:xfrm>
            <a:off x="351129" y="7723045"/>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山愛の里　地場野菜選べるランチ</a:t>
            </a:r>
          </a:p>
        </p:txBody>
      </p:sp>
      <p:sp>
        <p:nvSpPr>
          <p:cNvPr id="326" name="テキスト ボックス 325">
            <a:extLst>
              <a:ext uri="{FF2B5EF4-FFF2-40B4-BE49-F238E27FC236}">
                <a16:creationId xmlns:a16="http://schemas.microsoft.com/office/drawing/2014/main" id="{3959338A-544C-D2B6-72B1-6BCAD581DB5B}"/>
              </a:ext>
            </a:extLst>
          </p:cNvPr>
          <p:cNvSpPr txBox="1"/>
          <p:nvPr/>
        </p:nvSpPr>
        <p:spPr>
          <a:xfrm>
            <a:off x="2253888" y="6862099"/>
            <a:ext cx="3233428" cy="1061829"/>
          </a:xfrm>
          <a:prstGeom prst="rect">
            <a:avLst/>
          </a:prstGeom>
          <a:noFill/>
        </p:spPr>
        <p:txBody>
          <a:bodyPr wrap="square" rtlCol="0">
            <a:spAutoFit/>
          </a:bodyPr>
          <a:lstStyle/>
          <a:p>
            <a:pPr defTabSz="575255">
              <a:defRPr/>
            </a:pPr>
            <a:r>
              <a:rPr kumimoji="1" lang="en-US" altLang="ja-JP" sz="1000" b="1" dirty="0">
                <a:solidFill>
                  <a:prstClr val="black"/>
                </a:solidFill>
                <a:latin typeface="メイリオ" panose="020B0604030504040204" pitchFamily="50" charset="-128"/>
                <a:ea typeface="メイリオ" panose="020B0604030504040204" pitchFamily="50" charset="-128"/>
              </a:rPr>
              <a:t>9:00‐10:00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10:30</a:t>
            </a:r>
            <a:r>
              <a:rPr kumimoji="1" lang="ja-JP" altLang="en-US" sz="1000" dirty="0">
                <a:latin typeface="メイリオ" panose="020B0604030504040204" pitchFamily="50" charset="-128"/>
                <a:ea typeface="メイリオ" panose="020B0604030504040204" pitchFamily="50" charset="-128"/>
              </a:rPr>
              <a:t>いずみふれあい農の里黒枝豆</a:t>
            </a:r>
            <a:r>
              <a:rPr kumimoji="1" lang="en-US" altLang="ja-JP" sz="1000" dirty="0">
                <a:latin typeface="メイリオ" panose="020B0604030504040204" pitchFamily="50" charset="-128"/>
                <a:ea typeface="メイリオ" panose="020B0604030504040204" pitchFamily="50" charset="-128"/>
              </a:rPr>
              <a:t>1</a:t>
            </a:r>
            <a:r>
              <a:rPr kumimoji="1" lang="ja-JP" altLang="en-US" sz="1000" dirty="0">
                <a:latin typeface="メイリオ" panose="020B0604030504040204" pitchFamily="50" charset="-128"/>
                <a:ea typeface="メイリオ" panose="020B0604030504040204" pitchFamily="50" charset="-128"/>
              </a:rPr>
              <a:t>株収穫</a:t>
            </a:r>
            <a:r>
              <a:rPr kumimoji="1" lang="en-US" altLang="ja-JP" sz="1000" dirty="0">
                <a:latin typeface="メイリオ" panose="020B0604030504040204" pitchFamily="50" charset="-128"/>
                <a:ea typeface="メイリオ" panose="020B0604030504040204" pitchFamily="50" charset="-128"/>
              </a:rPr>
              <a:t>==</a:t>
            </a:r>
          </a:p>
          <a:p>
            <a:pPr defTabSz="575255">
              <a:defRPr/>
            </a:pPr>
            <a:r>
              <a:rPr kumimoji="1" lang="en-US" altLang="ja-JP" sz="1000" dirty="0">
                <a:latin typeface="メイリオ" panose="020B0604030504040204" pitchFamily="50" charset="-128"/>
                <a:ea typeface="メイリオ" panose="020B0604030504040204" pitchFamily="50" charset="-128"/>
              </a:rPr>
              <a:t>12:30</a:t>
            </a:r>
            <a:r>
              <a:rPr kumimoji="1" lang="ja-JP" altLang="en-US" sz="1000" dirty="0">
                <a:latin typeface="メイリオ" panose="020B0604030504040204" pitchFamily="50" charset="-128"/>
                <a:ea typeface="メイリオ" panose="020B0604030504040204" pitchFamily="50" charset="-128"/>
              </a:rPr>
              <a:t>山愛の里</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ご昼食）</a:t>
            </a:r>
            <a:r>
              <a:rPr kumimoji="1" lang="en-US" altLang="ja-JP" sz="800" dirty="0">
                <a:latin typeface="メイリオ" panose="020B0604030504040204" pitchFamily="50" charset="-128"/>
                <a:ea typeface="メイリオ" panose="020B0604030504040204" pitchFamily="50" charset="-128"/>
              </a:rPr>
              <a:t>※14:30</a:t>
            </a:r>
            <a:r>
              <a:rPr kumimoji="1" lang="ja-JP" altLang="en-US" sz="800" dirty="0">
                <a:latin typeface="メイリオ" panose="020B0604030504040204" pitchFamily="50" charset="-128"/>
                <a:ea typeface="メイリオ" panose="020B0604030504040204" pitchFamily="50" charset="-128"/>
              </a:rPr>
              <a:t>出発</a:t>
            </a:r>
            <a:r>
              <a:rPr kumimoji="1" lang="ja-JP" altLang="en-US" sz="1000" dirty="0">
                <a:latin typeface="メイリオ" panose="020B0604030504040204" pitchFamily="50" charset="-128"/>
                <a:ea typeface="メイリオ" panose="020B0604030504040204" pitchFamily="50" charset="-128"/>
              </a:rPr>
              <a:t>＝＝</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b="1" dirty="0">
                <a:latin typeface="メイリオ" panose="020B0604030504040204" pitchFamily="50" charset="-128"/>
                <a:ea typeface="メイリオ" panose="020B0604030504040204" pitchFamily="50" charset="-128"/>
              </a:rPr>
              <a:t>15:30-16:00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ja-JP" altLang="en-US"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endParaRPr kumimoji="1" lang="en-US" altLang="ja-JP"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575255">
              <a:spcBef>
                <a:spcPts val="600"/>
              </a:spcBef>
              <a:defRPr/>
            </a:pPr>
            <a:r>
              <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丹波篠山の黒枝豆と同じ苗木♪</a:t>
            </a:r>
            <a:endPar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575255">
              <a:defRPr/>
            </a:pPr>
            <a:r>
              <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道の駅山あいの里にて地場野菜の選べるヘルシーランチ</a:t>
            </a:r>
            <a:endParaRPr kumimoji="1" lang="ja-JP" altLang="en-US" sz="1000" b="1" kern="100" dirty="0">
              <a:solidFill>
                <a:srgbClr val="FF0000"/>
              </a:solidFill>
              <a:highlight>
                <a:srgbClr val="FFFF00"/>
              </a:highligh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27" name="図 326">
            <a:extLst>
              <a:ext uri="{FF2B5EF4-FFF2-40B4-BE49-F238E27FC236}">
                <a16:creationId xmlns:a16="http://schemas.microsoft.com/office/drawing/2014/main" id="{69C7B7EB-11D6-5C7A-7AA9-ED9E714960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5234" y="6901730"/>
            <a:ext cx="702161" cy="468000"/>
          </a:xfrm>
          <a:prstGeom prst="rect">
            <a:avLst/>
          </a:prstGeom>
        </p:spPr>
      </p:pic>
      <p:pic>
        <p:nvPicPr>
          <p:cNvPr id="328" name="図 327">
            <a:extLst>
              <a:ext uri="{FF2B5EF4-FFF2-40B4-BE49-F238E27FC236}">
                <a16:creationId xmlns:a16="http://schemas.microsoft.com/office/drawing/2014/main" id="{5E52833F-B940-EFF4-8CB1-409A3FEF8812}"/>
              </a:ext>
            </a:extLst>
          </p:cNvPr>
          <p:cNvPicPr>
            <a:picLocks noChangeAspect="1"/>
          </p:cNvPicPr>
          <p:nvPr/>
        </p:nvPicPr>
        <p:blipFill rotWithShape="1">
          <a:blip r:embed="rId11">
            <a:extLst>
              <a:ext uri="{28A0092B-C50C-407E-A947-70E740481C1C}">
                <a14:useLocalDpi xmlns:a14="http://schemas.microsoft.com/office/drawing/2010/main" val="0"/>
              </a:ext>
            </a:extLst>
          </a:blip>
          <a:srcRect l="2397" r="6172"/>
          <a:stretch/>
        </p:blipFill>
        <p:spPr>
          <a:xfrm>
            <a:off x="6525233" y="7410703"/>
            <a:ext cx="702162" cy="468000"/>
          </a:xfrm>
          <a:prstGeom prst="rect">
            <a:avLst/>
          </a:prstGeom>
        </p:spPr>
      </p:pic>
      <p:pic>
        <p:nvPicPr>
          <p:cNvPr id="329" name="図 328">
            <a:extLst>
              <a:ext uri="{FF2B5EF4-FFF2-40B4-BE49-F238E27FC236}">
                <a16:creationId xmlns:a16="http://schemas.microsoft.com/office/drawing/2014/main" id="{308292B2-DE7E-3707-63E9-89395518573E}"/>
              </a:ext>
            </a:extLst>
          </p:cNvPr>
          <p:cNvPicPr>
            <a:picLocks noChangeAspect="1"/>
          </p:cNvPicPr>
          <p:nvPr/>
        </p:nvPicPr>
        <p:blipFill rotWithShape="1">
          <a:blip r:embed="rId12">
            <a:extLst>
              <a:ext uri="{28A0092B-C50C-407E-A947-70E740481C1C}">
                <a14:useLocalDpi xmlns:a14="http://schemas.microsoft.com/office/drawing/2010/main" val="0"/>
              </a:ext>
            </a:extLst>
          </a:blip>
          <a:srcRect l="14739" t="10820" r="14739" b="10820"/>
          <a:stretch/>
        </p:blipFill>
        <p:spPr>
          <a:xfrm>
            <a:off x="5571956" y="6906703"/>
            <a:ext cx="909681" cy="972000"/>
          </a:xfrm>
          <a:prstGeom prst="rect">
            <a:avLst/>
          </a:prstGeom>
        </p:spPr>
      </p:pic>
      <p:sp>
        <p:nvSpPr>
          <p:cNvPr id="330" name="テキスト ボックス 329">
            <a:extLst>
              <a:ext uri="{FF2B5EF4-FFF2-40B4-BE49-F238E27FC236}">
                <a16:creationId xmlns:a16="http://schemas.microsoft.com/office/drawing/2014/main" id="{2BE1EB3A-79D4-BB13-B5C9-3428178B175E}"/>
              </a:ext>
            </a:extLst>
          </p:cNvPr>
          <p:cNvSpPr txBox="1"/>
          <p:nvPr/>
        </p:nvSpPr>
        <p:spPr>
          <a:xfrm>
            <a:off x="9855361" y="5439712"/>
            <a:ext cx="2842735" cy="984885"/>
          </a:xfrm>
          <a:prstGeom prst="rect">
            <a:avLst/>
          </a:prstGeom>
          <a:noFill/>
        </p:spPr>
        <p:txBody>
          <a:bodyPr wrap="square" rtlCol="0">
            <a:spAutoFit/>
          </a:bodyPr>
          <a:lstStyle/>
          <a:p>
            <a:pPr defTabSz="575255">
              <a:defRPr/>
            </a:pPr>
            <a:r>
              <a:rPr kumimoji="1" lang="en-US" altLang="ja-JP" sz="1000" b="1" dirty="0">
                <a:latin typeface="メイリオ" panose="020B0604030504040204" pitchFamily="50" charset="-128"/>
                <a:ea typeface="メイリオ" panose="020B0604030504040204" pitchFamily="50" charset="-128"/>
              </a:rPr>
              <a:t>  10:30-11:30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  12:30</a:t>
            </a:r>
            <a:r>
              <a:rPr kumimoji="1" lang="ja-JP" altLang="en-US" sz="1000" dirty="0">
                <a:latin typeface="メイリオ" panose="020B0604030504040204" pitchFamily="50" charset="-128"/>
                <a:ea typeface="メイリオ" panose="020B0604030504040204" pitchFamily="50" charset="-128"/>
              </a:rPr>
              <a:t>タニタ食堂イオンモール北花田店</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ご昼食）＝＝</a:t>
            </a:r>
            <a:r>
              <a:rPr kumimoji="1" lang="en-US" altLang="ja-JP" sz="1000" b="1" dirty="0">
                <a:latin typeface="メイリオ" panose="020B0604030504040204" pitchFamily="50" charset="-128"/>
                <a:ea typeface="メイリオ" panose="020B0604030504040204" pitchFamily="50" charset="-128"/>
              </a:rPr>
              <a:t>14:30-15:00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defRPr/>
            </a:pP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ja-JP" altLang="en-US" sz="900" b="1" dirty="0">
                <a:solidFill>
                  <a:srgbClr val="FF0000"/>
                </a:solidFill>
                <a:latin typeface="メイリオ" panose="020B0604030504040204" pitchFamily="50" charset="-128"/>
                <a:ea typeface="メイリオ" panose="020B0604030504040204" pitchFamily="50" charset="-128"/>
              </a:rPr>
              <a:t>ベジプレート黒牛ローストビーフすりおろし</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defTabSz="575255">
              <a:defRPr/>
            </a:pPr>
            <a:r>
              <a:rPr kumimoji="1" lang="ja-JP" altLang="en-US" sz="900" b="1" dirty="0">
                <a:solidFill>
                  <a:srgbClr val="FF0000"/>
                </a:solidFill>
                <a:latin typeface="メイリオ" panose="020B0604030504040204" pitchFamily="50" charset="-128"/>
                <a:ea typeface="メイリオ" panose="020B0604030504040204" pitchFamily="50" charset="-128"/>
              </a:rPr>
              <a:t>玉ねぎ醤油タレ（お肉料理の苦手な人は別ﾒﾆｭｰ有）</a:t>
            </a:r>
            <a:endParaRPr kumimoji="1" lang="ja-JP" altLang="en-US" sz="8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31" name="図 330">
            <a:extLst>
              <a:ext uri="{FF2B5EF4-FFF2-40B4-BE49-F238E27FC236}">
                <a16:creationId xmlns:a16="http://schemas.microsoft.com/office/drawing/2014/main" id="{0E67DF44-ECA3-0B0C-B667-45535CB10A7B}"/>
              </a:ext>
            </a:extLst>
          </p:cNvPr>
          <p:cNvPicPr>
            <a:picLocks noChangeAspect="1"/>
          </p:cNvPicPr>
          <p:nvPr/>
        </p:nvPicPr>
        <p:blipFill rotWithShape="1">
          <a:blip r:embed="rId4"/>
          <a:srcRect l="5727" t="50000" r="4191"/>
          <a:stretch/>
        </p:blipFill>
        <p:spPr>
          <a:xfrm>
            <a:off x="9854161" y="5005328"/>
            <a:ext cx="5004954" cy="352800"/>
          </a:xfrm>
          <a:prstGeom prst="rect">
            <a:avLst/>
          </a:prstGeom>
        </p:spPr>
      </p:pic>
      <p:sp>
        <p:nvSpPr>
          <p:cNvPr id="332" name="楕円 331">
            <a:extLst>
              <a:ext uri="{FF2B5EF4-FFF2-40B4-BE49-F238E27FC236}">
                <a16:creationId xmlns:a16="http://schemas.microsoft.com/office/drawing/2014/main" id="{CAE4C651-2549-1C8D-9B93-713027276E92}"/>
              </a:ext>
            </a:extLst>
          </p:cNvPr>
          <p:cNvSpPr/>
          <p:nvPr/>
        </p:nvSpPr>
        <p:spPr>
          <a:xfrm>
            <a:off x="9985329" y="5092787"/>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R5-1026</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333" name="テキスト ボックス 332">
            <a:extLst>
              <a:ext uri="{FF2B5EF4-FFF2-40B4-BE49-F238E27FC236}">
                <a16:creationId xmlns:a16="http://schemas.microsoft.com/office/drawing/2014/main" id="{3F57E403-4DB2-F63A-F3E1-A4A9A7C4DAEF}"/>
              </a:ext>
            </a:extLst>
          </p:cNvPr>
          <p:cNvSpPr txBox="1"/>
          <p:nvPr/>
        </p:nvSpPr>
        <p:spPr>
          <a:xfrm>
            <a:off x="7934296" y="5400762"/>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國井</a:t>
            </a:r>
          </a:p>
        </p:txBody>
      </p:sp>
      <p:sp>
        <p:nvSpPr>
          <p:cNvPr id="334" name="テキスト ボックス 333">
            <a:extLst>
              <a:ext uri="{FF2B5EF4-FFF2-40B4-BE49-F238E27FC236}">
                <a16:creationId xmlns:a16="http://schemas.microsoft.com/office/drawing/2014/main" id="{A3253942-0799-20C5-9FDE-3E8C40BCC14E}"/>
              </a:ext>
            </a:extLst>
          </p:cNvPr>
          <p:cNvSpPr txBox="1"/>
          <p:nvPr/>
        </p:nvSpPr>
        <p:spPr>
          <a:xfrm>
            <a:off x="7934139" y="6194370"/>
            <a:ext cx="1908000" cy="307777"/>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　ベジプレート</a:t>
            </a:r>
            <a:endParaRPr kumimoji="1" lang="en-US" altLang="ja-JP" sz="700" dirty="0">
              <a:latin typeface="メイリオ" panose="020B0604030504040204" pitchFamily="50" charset="-128"/>
              <a:ea typeface="メイリオ" panose="020B0604030504040204" pitchFamily="50" charset="-128"/>
            </a:endParaRPr>
          </a:p>
          <a:p>
            <a:r>
              <a:rPr kumimoji="1" lang="ja-JP" altLang="en-US" sz="700" dirty="0">
                <a:latin typeface="メイリオ" panose="020B0604030504040204" pitchFamily="50" charset="-128"/>
                <a:ea typeface="メイリオ" panose="020B0604030504040204" pitchFamily="50" charset="-128"/>
              </a:rPr>
              <a:t>　　　　黒牛ローストビーフ・飲み物つき</a:t>
            </a:r>
            <a:endParaRPr kumimoji="1" lang="ja-JP" altLang="en-US" sz="700" dirty="0">
              <a:solidFill>
                <a:srgbClr val="FF0000"/>
              </a:solidFill>
              <a:latin typeface="メイリオ" panose="020B0604030504040204" pitchFamily="50" charset="-128"/>
              <a:ea typeface="メイリオ" panose="020B0604030504040204" pitchFamily="50" charset="-128"/>
            </a:endParaRPr>
          </a:p>
        </p:txBody>
      </p:sp>
      <p:sp>
        <p:nvSpPr>
          <p:cNvPr id="335" name="正方形/長方形 334">
            <a:extLst>
              <a:ext uri="{FF2B5EF4-FFF2-40B4-BE49-F238E27FC236}">
                <a16:creationId xmlns:a16="http://schemas.microsoft.com/office/drawing/2014/main" id="{CFD331CB-9D76-BEC3-9630-1C3CFB8D3E6E}"/>
              </a:ext>
            </a:extLst>
          </p:cNvPr>
          <p:cNvSpPr/>
          <p:nvPr/>
        </p:nvSpPr>
        <p:spPr>
          <a:xfrm>
            <a:off x="9353489" y="5412228"/>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堺市</a:t>
            </a:r>
          </a:p>
        </p:txBody>
      </p:sp>
      <p:sp>
        <p:nvSpPr>
          <p:cNvPr id="336" name="楕円 335">
            <a:extLst>
              <a:ext uri="{FF2B5EF4-FFF2-40B4-BE49-F238E27FC236}">
                <a16:creationId xmlns:a16="http://schemas.microsoft.com/office/drawing/2014/main" id="{12871517-8C14-D85D-B70C-355917F8EF5A}"/>
              </a:ext>
            </a:extLst>
          </p:cNvPr>
          <p:cNvSpPr/>
          <p:nvPr/>
        </p:nvSpPr>
        <p:spPr>
          <a:xfrm>
            <a:off x="8646291" y="5406400"/>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45</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37" name="テキスト ボックス 336">
            <a:extLst>
              <a:ext uri="{FF2B5EF4-FFF2-40B4-BE49-F238E27FC236}">
                <a16:creationId xmlns:a16="http://schemas.microsoft.com/office/drawing/2014/main" id="{05DC0C34-2766-623B-599F-B66D5CD899E0}"/>
              </a:ext>
            </a:extLst>
          </p:cNvPr>
          <p:cNvSpPr txBox="1"/>
          <p:nvPr/>
        </p:nvSpPr>
        <p:spPr>
          <a:xfrm>
            <a:off x="10469826" y="4968391"/>
            <a:ext cx="3960550" cy="369332"/>
          </a:xfrm>
          <a:prstGeom prst="rect">
            <a:avLst/>
          </a:prstGeom>
          <a:noFill/>
        </p:spPr>
        <p:txBody>
          <a:bodyPr wrap="square" rtlCol="0" anchor="ctr">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タニタ食堂</a:t>
            </a:r>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 </a:t>
            </a:r>
            <a:r>
              <a:rPr kumimoji="1" lang="ja-JP" altLang="en-US" sz="1500" dirty="0">
                <a:ln w="9525">
                  <a:noFill/>
                </a:ln>
                <a:solidFill>
                  <a:srgbClr val="FF0000"/>
                </a:solidFill>
                <a:latin typeface="HG創英ﾌﾟﾚｾﾞﾝｽEB" panose="02020809000000000000" pitchFamily="17" charset="-128"/>
                <a:ea typeface="HG創英ﾌﾟﾚｾﾞﾝｽEB" panose="02020809000000000000" pitchFamily="17" charset="-128"/>
              </a:rPr>
              <a:t>イオンモール堺北花田店</a:t>
            </a:r>
            <a:endParaRPr kumimoji="1" lang="en-US" altLang="ja-JP" sz="15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38" name="テキスト ボックス 337">
            <a:extLst>
              <a:ext uri="{FF2B5EF4-FFF2-40B4-BE49-F238E27FC236}">
                <a16:creationId xmlns:a16="http://schemas.microsoft.com/office/drawing/2014/main" id="{ED9137DE-6601-BD9F-58AC-AD141D8F28F7}"/>
              </a:ext>
            </a:extLst>
          </p:cNvPr>
          <p:cNvSpPr txBox="1"/>
          <p:nvPr/>
        </p:nvSpPr>
        <p:spPr>
          <a:xfrm>
            <a:off x="7934769" y="5580711"/>
            <a:ext cx="1908000" cy="615553"/>
          </a:xfrm>
          <a:prstGeom prst="rect">
            <a:avLst/>
          </a:prstGeom>
          <a:noFill/>
        </p:spPr>
        <p:txBody>
          <a:bodyPr wrap="square" rtlCol="0">
            <a:spAutoFit/>
          </a:bodyPr>
          <a:lstStyle/>
          <a:p>
            <a:pPr algn="ctr" defTabSz="443123">
              <a:defRPr/>
            </a:pPr>
            <a:r>
              <a:rPr kumimoji="1" lang="en-US" altLang="ja-JP" sz="2000" dirty="0">
                <a:latin typeface="HG創英角ｺﾞｼｯｸUB" panose="020B0909000000000000" pitchFamily="49" charset="-128"/>
                <a:ea typeface="HG創英角ｺﾞｼｯｸUB" panose="020B0909000000000000" pitchFamily="49" charset="-128"/>
              </a:rPr>
              <a:t>7,000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43123">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pic>
        <p:nvPicPr>
          <p:cNvPr id="339" name="図 338">
            <a:extLst>
              <a:ext uri="{FF2B5EF4-FFF2-40B4-BE49-F238E27FC236}">
                <a16:creationId xmlns:a16="http://schemas.microsoft.com/office/drawing/2014/main" id="{3C1F600C-3633-2960-7823-4E2FCD123C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135509" y="5440923"/>
            <a:ext cx="680552" cy="468000"/>
          </a:xfrm>
          <a:prstGeom prst="rect">
            <a:avLst/>
          </a:prstGeom>
        </p:spPr>
      </p:pic>
      <p:pic>
        <p:nvPicPr>
          <p:cNvPr id="340" name="図 339">
            <a:extLst>
              <a:ext uri="{FF2B5EF4-FFF2-40B4-BE49-F238E27FC236}">
                <a16:creationId xmlns:a16="http://schemas.microsoft.com/office/drawing/2014/main" id="{A75F0B67-3F7C-69BC-2467-D380835287A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92543" y="5440923"/>
            <a:ext cx="991558" cy="972000"/>
          </a:xfrm>
          <a:prstGeom prst="rect">
            <a:avLst/>
          </a:prstGeom>
        </p:spPr>
      </p:pic>
      <p:pic>
        <p:nvPicPr>
          <p:cNvPr id="341" name="図 340">
            <a:extLst>
              <a:ext uri="{FF2B5EF4-FFF2-40B4-BE49-F238E27FC236}">
                <a16:creationId xmlns:a16="http://schemas.microsoft.com/office/drawing/2014/main" id="{4ACF7B04-4187-0F8B-32D3-B002D589F57F}"/>
              </a:ext>
            </a:extLst>
          </p:cNvPr>
          <p:cNvPicPr>
            <a:picLocks noChangeAspect="1"/>
          </p:cNvPicPr>
          <p:nvPr/>
        </p:nvPicPr>
        <p:blipFill rotWithShape="1">
          <a:blip r:embed="rId15">
            <a:extLst>
              <a:ext uri="{28A0092B-C50C-407E-A947-70E740481C1C}">
                <a14:useLocalDpi xmlns:a14="http://schemas.microsoft.com/office/drawing/2010/main" val="0"/>
              </a:ext>
            </a:extLst>
          </a:blip>
          <a:srcRect l="2355"/>
          <a:stretch/>
        </p:blipFill>
        <p:spPr>
          <a:xfrm>
            <a:off x="14135507" y="5944923"/>
            <a:ext cx="680553" cy="468000"/>
          </a:xfrm>
          <a:prstGeom prst="rect">
            <a:avLst/>
          </a:prstGeom>
        </p:spPr>
      </p:pic>
      <p:pic>
        <p:nvPicPr>
          <p:cNvPr id="342" name="図 341">
            <a:extLst>
              <a:ext uri="{FF2B5EF4-FFF2-40B4-BE49-F238E27FC236}">
                <a16:creationId xmlns:a16="http://schemas.microsoft.com/office/drawing/2014/main" id="{009828A8-3A63-081E-C5D2-0E43AF606997}"/>
              </a:ext>
            </a:extLst>
          </p:cNvPr>
          <p:cNvPicPr>
            <a:picLocks noChangeAspect="1"/>
          </p:cNvPicPr>
          <p:nvPr/>
        </p:nvPicPr>
        <p:blipFill rotWithShape="1">
          <a:blip r:embed="rId4"/>
          <a:srcRect l="5727" t="50000" r="4191"/>
          <a:stretch/>
        </p:blipFill>
        <p:spPr>
          <a:xfrm>
            <a:off x="2262622" y="5001445"/>
            <a:ext cx="5004954" cy="352800"/>
          </a:xfrm>
          <a:prstGeom prst="rect">
            <a:avLst/>
          </a:prstGeom>
        </p:spPr>
      </p:pic>
      <p:sp>
        <p:nvSpPr>
          <p:cNvPr id="343" name="楕円 342">
            <a:extLst>
              <a:ext uri="{FF2B5EF4-FFF2-40B4-BE49-F238E27FC236}">
                <a16:creationId xmlns:a16="http://schemas.microsoft.com/office/drawing/2014/main" id="{F8ECD059-121A-EF67-2AEC-ADE670C77A81}"/>
              </a:ext>
            </a:extLst>
          </p:cNvPr>
          <p:cNvSpPr/>
          <p:nvPr/>
        </p:nvSpPr>
        <p:spPr>
          <a:xfrm>
            <a:off x="2396171" y="5088904"/>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R5-1007</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344" name="テキスト ボックス 343">
            <a:extLst>
              <a:ext uri="{FF2B5EF4-FFF2-40B4-BE49-F238E27FC236}">
                <a16:creationId xmlns:a16="http://schemas.microsoft.com/office/drawing/2014/main" id="{1D38448E-057A-6762-ABAE-2EFCDE7A37C2}"/>
              </a:ext>
            </a:extLst>
          </p:cNvPr>
          <p:cNvSpPr txBox="1"/>
          <p:nvPr/>
        </p:nvSpPr>
        <p:spPr>
          <a:xfrm>
            <a:off x="345446" y="5392268"/>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345" name="テキスト ボックス 344">
            <a:extLst>
              <a:ext uri="{FF2B5EF4-FFF2-40B4-BE49-F238E27FC236}">
                <a16:creationId xmlns:a16="http://schemas.microsoft.com/office/drawing/2014/main" id="{2CC83A86-1360-09FB-FB25-7F8725C2ACB3}"/>
              </a:ext>
            </a:extLst>
          </p:cNvPr>
          <p:cNvSpPr txBox="1"/>
          <p:nvPr/>
        </p:nvSpPr>
        <p:spPr>
          <a:xfrm>
            <a:off x="2860312" y="4969257"/>
            <a:ext cx="3515861"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おもしろ仏像講座</a:t>
            </a:r>
          </a:p>
        </p:txBody>
      </p:sp>
      <p:sp>
        <p:nvSpPr>
          <p:cNvPr id="346" name="楕円 271">
            <a:extLst>
              <a:ext uri="{FF2B5EF4-FFF2-40B4-BE49-F238E27FC236}">
                <a16:creationId xmlns:a16="http://schemas.microsoft.com/office/drawing/2014/main" id="{790E172A-9CBB-D85A-68A0-80023A5BD8DC}"/>
              </a:ext>
            </a:extLst>
          </p:cNvPr>
          <p:cNvSpPr/>
          <p:nvPr/>
        </p:nvSpPr>
        <p:spPr>
          <a:xfrm>
            <a:off x="6503187" y="5212308"/>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pic>
        <p:nvPicPr>
          <p:cNvPr id="347" name="図 346">
            <a:extLst>
              <a:ext uri="{FF2B5EF4-FFF2-40B4-BE49-F238E27FC236}">
                <a16:creationId xmlns:a16="http://schemas.microsoft.com/office/drawing/2014/main" id="{37DBCD13-1FE8-9AF1-DB8F-B8B0F7F12F71}"/>
              </a:ext>
            </a:extLst>
          </p:cNvPr>
          <p:cNvPicPr>
            <a:picLocks noChangeAspect="1"/>
          </p:cNvPicPr>
          <p:nvPr/>
        </p:nvPicPr>
        <p:blipFill>
          <a:blip r:embed="rId16"/>
          <a:stretch>
            <a:fillRect/>
          </a:stretch>
        </p:blipFill>
        <p:spPr>
          <a:xfrm>
            <a:off x="5231468" y="5440123"/>
            <a:ext cx="1944793" cy="975445"/>
          </a:xfrm>
          <a:prstGeom prst="rect">
            <a:avLst/>
          </a:prstGeom>
        </p:spPr>
      </p:pic>
      <p:sp>
        <p:nvSpPr>
          <p:cNvPr id="348" name="テキスト ボックス 347">
            <a:extLst>
              <a:ext uri="{FF2B5EF4-FFF2-40B4-BE49-F238E27FC236}">
                <a16:creationId xmlns:a16="http://schemas.microsoft.com/office/drawing/2014/main" id="{50284B9E-AEB3-63ED-612F-A230CA0E3ACB}"/>
              </a:ext>
            </a:extLst>
          </p:cNvPr>
          <p:cNvSpPr txBox="1"/>
          <p:nvPr/>
        </p:nvSpPr>
        <p:spPr>
          <a:xfrm>
            <a:off x="347351" y="5391935"/>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349" name="正方形/長方形 348">
            <a:extLst>
              <a:ext uri="{FF2B5EF4-FFF2-40B4-BE49-F238E27FC236}">
                <a16:creationId xmlns:a16="http://schemas.microsoft.com/office/drawing/2014/main" id="{68478A7D-B8C5-4324-11B7-75178DF24DD1}"/>
              </a:ext>
            </a:extLst>
          </p:cNvPr>
          <p:cNvSpPr/>
          <p:nvPr/>
        </p:nvSpPr>
        <p:spPr>
          <a:xfrm>
            <a:off x="1768728" y="5411056"/>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堺</a:t>
            </a:r>
          </a:p>
        </p:txBody>
      </p:sp>
      <p:sp>
        <p:nvSpPr>
          <p:cNvPr id="350" name="楕円 349">
            <a:extLst>
              <a:ext uri="{FF2B5EF4-FFF2-40B4-BE49-F238E27FC236}">
                <a16:creationId xmlns:a16="http://schemas.microsoft.com/office/drawing/2014/main" id="{8AA786ED-68E6-0633-CB88-203E3E17A77F}"/>
              </a:ext>
            </a:extLst>
          </p:cNvPr>
          <p:cNvSpPr/>
          <p:nvPr/>
        </p:nvSpPr>
        <p:spPr>
          <a:xfrm>
            <a:off x="1059946" y="5405045"/>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30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51" name="テキスト ボックス 350">
            <a:extLst>
              <a:ext uri="{FF2B5EF4-FFF2-40B4-BE49-F238E27FC236}">
                <a16:creationId xmlns:a16="http://schemas.microsoft.com/office/drawing/2014/main" id="{03F11CDC-F51E-8844-6E0D-21898DAEB060}"/>
              </a:ext>
            </a:extLst>
          </p:cNvPr>
          <p:cNvSpPr txBox="1"/>
          <p:nvPr/>
        </p:nvSpPr>
        <p:spPr>
          <a:xfrm>
            <a:off x="2258266" y="5602471"/>
            <a:ext cx="3009225" cy="70788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13:00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13:30 </a:t>
            </a:r>
            <a:r>
              <a:rPr kumimoji="1" lang="ja-JP" altLang="en-US" sz="1000" dirty="0">
                <a:solidFill>
                  <a:prstClr val="black"/>
                </a:solidFill>
                <a:latin typeface="メイリオ" panose="020B0604030504040204" pitchFamily="50" charset="-128"/>
                <a:ea typeface="メイリオ" panose="020B0604030504040204" pitchFamily="50" charset="-128"/>
              </a:rPr>
              <a:t>トナリエ弊社施設＝＝</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a:t>
            </a:r>
            <a:r>
              <a:rPr kumimoji="1" lang="en-US" altLang="ja-JP" sz="10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おもしろ仏像講座</a:t>
            </a:r>
            <a:r>
              <a:rPr kumimoji="1" lang="en-US" altLang="ja-JP" sz="10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講師仏像ｺｰﾃﾞｨﾈｰﾀｰ樋口氏</a:t>
            </a:r>
            <a:r>
              <a:rPr kumimoji="1" lang="en-US" altLang="ja-JP" sz="10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15:00</a:t>
            </a:r>
            <a:r>
              <a:rPr kumimoji="1" lang="ja-JP" altLang="en-US" sz="1000" dirty="0">
                <a:solidFill>
                  <a:prstClr val="black"/>
                </a:solidFill>
                <a:latin typeface="メイリオ" panose="020B0604030504040204" pitchFamily="50" charset="-128"/>
                <a:ea typeface="メイリオ" panose="020B0604030504040204" pitchFamily="50" charset="-128"/>
              </a:rPr>
              <a:t>出発＝＝</a:t>
            </a:r>
            <a:r>
              <a:rPr kumimoji="1" lang="en-US" altLang="ja-JP" sz="1000" b="1" dirty="0">
                <a:solidFill>
                  <a:prstClr val="black"/>
                </a:solidFill>
                <a:latin typeface="メイリオ" panose="020B0604030504040204" pitchFamily="50" charset="-128"/>
                <a:ea typeface="メイリオ" panose="020B0604030504040204" pitchFamily="50" charset="-128"/>
              </a:rPr>
              <a:t>15:30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352" name="テキスト ボックス 351">
            <a:extLst>
              <a:ext uri="{FF2B5EF4-FFF2-40B4-BE49-F238E27FC236}">
                <a16:creationId xmlns:a16="http://schemas.microsoft.com/office/drawing/2014/main" id="{7060D68A-EFF2-997F-6D8F-1B04A2118CA4}"/>
              </a:ext>
            </a:extLst>
          </p:cNvPr>
          <p:cNvSpPr txBox="1"/>
          <p:nvPr/>
        </p:nvSpPr>
        <p:spPr>
          <a:xfrm>
            <a:off x="348789" y="5628581"/>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移動支援無料</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353" name="テキスト ボックス 352">
            <a:extLst>
              <a:ext uri="{FF2B5EF4-FFF2-40B4-BE49-F238E27FC236}">
                <a16:creationId xmlns:a16="http://schemas.microsoft.com/office/drawing/2014/main" id="{28E3DBD2-D886-9E21-A6E1-F58AF85A8E90}"/>
              </a:ext>
            </a:extLst>
          </p:cNvPr>
          <p:cNvSpPr txBox="1"/>
          <p:nvPr/>
        </p:nvSpPr>
        <p:spPr>
          <a:xfrm>
            <a:off x="348378" y="6254693"/>
            <a:ext cx="1908000" cy="200055"/>
          </a:xfrm>
          <a:prstGeom prst="rect">
            <a:avLst/>
          </a:prstGeom>
          <a:noFill/>
        </p:spPr>
        <p:txBody>
          <a:bodyPr wrap="square" rtlCol="0">
            <a:spAutoFit/>
          </a:bodyPr>
          <a:lstStyle/>
          <a:p>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西国巡礼ツアーご参加の方は無料</a:t>
            </a:r>
            <a:endParaRPr kumimoji="1" lang="ja-JP" altLang="en-US" sz="700" dirty="0">
              <a:solidFill>
                <a:srgbClr val="FF0000"/>
              </a:solidFill>
              <a:latin typeface="メイリオ" panose="020B0604030504040204" pitchFamily="50" charset="-128"/>
              <a:ea typeface="メイリオ" panose="020B0604030504040204" pitchFamily="50" charset="-128"/>
            </a:endParaRPr>
          </a:p>
        </p:txBody>
      </p:sp>
      <p:pic>
        <p:nvPicPr>
          <p:cNvPr id="354" name="図 353">
            <a:extLst>
              <a:ext uri="{FF2B5EF4-FFF2-40B4-BE49-F238E27FC236}">
                <a16:creationId xmlns:a16="http://schemas.microsoft.com/office/drawing/2014/main" id="{5A8D0073-ED99-E5EA-6390-B3B320CB4716}"/>
              </a:ext>
            </a:extLst>
          </p:cNvPr>
          <p:cNvPicPr>
            <a:picLocks noChangeAspect="1"/>
          </p:cNvPicPr>
          <p:nvPr/>
        </p:nvPicPr>
        <p:blipFill rotWithShape="1">
          <a:blip r:embed="rId4"/>
          <a:srcRect l="5727" t="50000" r="4191"/>
          <a:stretch/>
        </p:blipFill>
        <p:spPr>
          <a:xfrm>
            <a:off x="9853944" y="2069652"/>
            <a:ext cx="5004954" cy="352800"/>
          </a:xfrm>
          <a:prstGeom prst="rect">
            <a:avLst/>
          </a:prstGeom>
        </p:spPr>
      </p:pic>
      <p:sp>
        <p:nvSpPr>
          <p:cNvPr id="355" name="楕円 354">
            <a:extLst>
              <a:ext uri="{FF2B5EF4-FFF2-40B4-BE49-F238E27FC236}">
                <a16:creationId xmlns:a16="http://schemas.microsoft.com/office/drawing/2014/main" id="{0DB42C88-1042-8C9E-FF74-DBEAD1724EDE}"/>
              </a:ext>
            </a:extLst>
          </p:cNvPr>
          <p:cNvSpPr/>
          <p:nvPr/>
        </p:nvSpPr>
        <p:spPr>
          <a:xfrm>
            <a:off x="9987493" y="2157111"/>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R%-1018</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356" name="テキスト ボックス 355">
            <a:extLst>
              <a:ext uri="{FF2B5EF4-FFF2-40B4-BE49-F238E27FC236}">
                <a16:creationId xmlns:a16="http://schemas.microsoft.com/office/drawing/2014/main" id="{5EE4F2F0-2817-E603-5E72-33DE56BC49AD}"/>
              </a:ext>
            </a:extLst>
          </p:cNvPr>
          <p:cNvSpPr txBox="1"/>
          <p:nvPr/>
        </p:nvSpPr>
        <p:spPr>
          <a:xfrm>
            <a:off x="7936768" y="2460475"/>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357" name="正方形/長方形 356">
            <a:extLst>
              <a:ext uri="{FF2B5EF4-FFF2-40B4-BE49-F238E27FC236}">
                <a16:creationId xmlns:a16="http://schemas.microsoft.com/office/drawing/2014/main" id="{C4E43F65-D7AB-30B2-55F4-5B4EAE183F6E}"/>
              </a:ext>
            </a:extLst>
          </p:cNvPr>
          <p:cNvSpPr/>
          <p:nvPr/>
        </p:nvSpPr>
        <p:spPr>
          <a:xfrm>
            <a:off x="9249089" y="2479595"/>
            <a:ext cx="5760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a:solidFill>
                  <a:schemeClr val="tx1"/>
                </a:solidFill>
                <a:latin typeface="メイリオ" panose="020B0604030504040204" pitchFamily="50" charset="-128"/>
                <a:ea typeface="メイリオ" panose="020B0604030504040204" pitchFamily="50" charset="-128"/>
              </a:rPr>
              <a:t>藤井寺</a:t>
            </a:r>
            <a:endParaRPr kumimoji="1" lang="ja-JP" altLang="en-US" sz="988" dirty="0">
              <a:solidFill>
                <a:schemeClr val="tx1"/>
              </a:solidFill>
              <a:latin typeface="メイリオ" panose="020B0604030504040204" pitchFamily="50" charset="-128"/>
              <a:ea typeface="メイリオ" panose="020B0604030504040204" pitchFamily="50" charset="-128"/>
            </a:endParaRPr>
          </a:p>
        </p:txBody>
      </p:sp>
      <p:sp>
        <p:nvSpPr>
          <p:cNvPr id="358" name="楕円 357">
            <a:extLst>
              <a:ext uri="{FF2B5EF4-FFF2-40B4-BE49-F238E27FC236}">
                <a16:creationId xmlns:a16="http://schemas.microsoft.com/office/drawing/2014/main" id="{9272AC69-3F32-9DE1-2E9F-0F780F7CE55D}"/>
              </a:ext>
            </a:extLst>
          </p:cNvPr>
          <p:cNvSpPr/>
          <p:nvPr/>
        </p:nvSpPr>
        <p:spPr>
          <a:xfrm>
            <a:off x="8644707" y="2473585"/>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40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59" name="テキスト ボックス 358">
            <a:extLst>
              <a:ext uri="{FF2B5EF4-FFF2-40B4-BE49-F238E27FC236}">
                <a16:creationId xmlns:a16="http://schemas.microsoft.com/office/drawing/2014/main" id="{6469C3F9-8C0A-1CF8-60AE-80FED96F7979}"/>
              </a:ext>
            </a:extLst>
          </p:cNvPr>
          <p:cNvSpPr txBox="1"/>
          <p:nvPr/>
        </p:nvSpPr>
        <p:spPr>
          <a:xfrm>
            <a:off x="10320430" y="2039985"/>
            <a:ext cx="4109946"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西国巡礼　第五番葛井寺　御開帳</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60" name="テキスト ボックス 359">
            <a:extLst>
              <a:ext uri="{FF2B5EF4-FFF2-40B4-BE49-F238E27FC236}">
                <a16:creationId xmlns:a16="http://schemas.microsoft.com/office/drawing/2014/main" id="{A89B9FFC-76B7-6B4E-2479-3DEC8CCCDC51}"/>
              </a:ext>
            </a:extLst>
          </p:cNvPr>
          <p:cNvSpPr txBox="1"/>
          <p:nvPr/>
        </p:nvSpPr>
        <p:spPr>
          <a:xfrm>
            <a:off x="7938206" y="2697121"/>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11,000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3,200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361" name="テキスト ボックス 360">
            <a:extLst>
              <a:ext uri="{FF2B5EF4-FFF2-40B4-BE49-F238E27FC236}">
                <a16:creationId xmlns:a16="http://schemas.microsoft.com/office/drawing/2014/main" id="{759B698F-DB83-4B93-C4A7-A1DA2B9CE881}"/>
              </a:ext>
            </a:extLst>
          </p:cNvPr>
          <p:cNvSpPr txBox="1"/>
          <p:nvPr/>
        </p:nvSpPr>
        <p:spPr>
          <a:xfrm>
            <a:off x="7937795" y="3323233"/>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季節の御膳「木曽」</a:t>
            </a:r>
          </a:p>
        </p:txBody>
      </p:sp>
      <p:sp>
        <p:nvSpPr>
          <p:cNvPr id="362" name="テキスト ボックス 361">
            <a:extLst>
              <a:ext uri="{FF2B5EF4-FFF2-40B4-BE49-F238E27FC236}">
                <a16:creationId xmlns:a16="http://schemas.microsoft.com/office/drawing/2014/main" id="{20CB779A-3ADE-6929-E15A-7F43772BED7B}"/>
              </a:ext>
            </a:extLst>
          </p:cNvPr>
          <p:cNvSpPr txBox="1"/>
          <p:nvPr/>
        </p:nvSpPr>
        <p:spPr>
          <a:xfrm>
            <a:off x="9840554" y="2468637"/>
            <a:ext cx="3047683" cy="1054135"/>
          </a:xfrm>
          <a:prstGeom prst="rect">
            <a:avLst/>
          </a:prstGeom>
          <a:noFill/>
        </p:spPr>
        <p:txBody>
          <a:bodyPr wrap="square" rtlCol="0">
            <a:spAutoFit/>
          </a:bodyPr>
          <a:lstStyle/>
          <a:p>
            <a:pPr defTabSz="575255">
              <a:defRPr/>
            </a:pPr>
            <a:r>
              <a:rPr kumimoji="1" lang="ja-JP" altLang="en-US" sz="1000" b="1" dirty="0">
                <a:solidFill>
                  <a:prstClr val="black"/>
                </a:solidFill>
                <a:latin typeface="メイリオ" panose="020B0604030504040204" pitchFamily="50" charset="-128"/>
                <a:ea typeface="メイリオ" panose="020B0604030504040204" pitchFamily="50" charset="-128"/>
              </a:rPr>
              <a:t>９</a:t>
            </a:r>
            <a:r>
              <a:rPr kumimoji="1" lang="en-US" altLang="ja-JP" sz="1000" b="1" dirty="0">
                <a:solidFill>
                  <a:prstClr val="black"/>
                </a:solidFill>
                <a:latin typeface="メイリオ" panose="020B0604030504040204" pitchFamily="50" charset="-128"/>
                <a:ea typeface="メイリオ" panose="020B0604030504040204" pitchFamily="50" charset="-128"/>
              </a:rPr>
              <a:t>:00‐</a:t>
            </a:r>
            <a:r>
              <a:rPr kumimoji="1" lang="ja-JP" altLang="en-US" sz="1000" b="1" dirty="0">
                <a:solidFill>
                  <a:prstClr val="black"/>
                </a:solidFill>
                <a:latin typeface="メイリオ" panose="020B0604030504040204" pitchFamily="50" charset="-128"/>
                <a:ea typeface="メイリオ" panose="020B0604030504040204" pitchFamily="50" charset="-128"/>
              </a:rPr>
              <a:t>９</a:t>
            </a:r>
            <a:r>
              <a:rPr kumimoji="1" lang="en-US" altLang="ja-JP" sz="1000" b="1" dirty="0">
                <a:solidFill>
                  <a:prstClr val="black"/>
                </a:solidFill>
                <a:latin typeface="メイリオ" panose="020B0604030504040204" pitchFamily="50" charset="-128"/>
                <a:ea typeface="メイリオ" panose="020B0604030504040204" pitchFamily="50" charset="-128"/>
              </a:rPr>
              <a:t>:30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ja-JP" altLang="en-US" sz="1000" dirty="0">
                <a:latin typeface="メイリオ" panose="020B0604030504040204" pitchFamily="50" charset="-128"/>
                <a:ea typeface="メイリオ" panose="020B0604030504040204" pitchFamily="50" charset="-128"/>
              </a:rPr>
              <a:t>西国巡礼葛井寺参拝と御朱印</a:t>
            </a:r>
            <a:r>
              <a:rPr kumimoji="1" lang="en-US" altLang="ja-JP" sz="1000" dirty="0">
                <a:latin typeface="メイリオ" panose="020B0604030504040204" pitchFamily="50" charset="-128"/>
                <a:ea typeface="メイリオ" panose="020B0604030504040204" pitchFamily="50" charset="-128"/>
              </a:rPr>
              <a:t>==</a:t>
            </a:r>
          </a:p>
          <a:p>
            <a:pPr defTabSz="575255">
              <a:defRPr/>
            </a:pPr>
            <a:r>
              <a:rPr kumimoji="1" lang="en-US" altLang="ja-JP" sz="1000" dirty="0">
                <a:latin typeface="メイリオ" panose="020B0604030504040204" pitchFamily="50" charset="-128"/>
                <a:ea typeface="メイリオ" panose="020B0604030504040204" pitchFamily="50" charset="-128"/>
              </a:rPr>
              <a:t>12:30 </a:t>
            </a:r>
            <a:r>
              <a:rPr kumimoji="1" lang="ja-JP" altLang="en-US" sz="1000" dirty="0">
                <a:latin typeface="メイリオ" panose="020B0604030504040204" pitchFamily="50" charset="-128"/>
                <a:ea typeface="メイリオ" panose="020B0604030504040204" pitchFamily="50" charset="-128"/>
              </a:rPr>
              <a:t>木曽路　藤井寺店</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ご昼食）＝＝</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ja-JP" altLang="en-US" sz="1000" dirty="0">
                <a:latin typeface="メイリオ" panose="020B0604030504040204" pitchFamily="50" charset="-128"/>
                <a:ea typeface="メイリオ" panose="020B0604030504040204" pitchFamily="50" charset="-128"/>
              </a:rPr>
              <a:t>道の駅 しらとりの郷</a:t>
            </a:r>
            <a:r>
              <a:rPr kumimoji="1" lang="en-US" altLang="ja-JP" sz="1000" dirty="0">
                <a:latin typeface="メイリオ" panose="020B0604030504040204" pitchFamily="50" charset="-128"/>
                <a:ea typeface="メイリオ" panose="020B0604030504040204" pitchFamily="50" charset="-128"/>
              </a:rPr>
              <a:t>15:30</a:t>
            </a:r>
            <a:r>
              <a:rPr kumimoji="1" lang="ja-JP" altLang="en-US" sz="1000" dirty="0">
                <a:latin typeface="メイリオ" panose="020B0604030504040204" pitchFamily="50" charset="-128"/>
                <a:ea typeface="メイリオ" panose="020B0604030504040204" pitchFamily="50" charset="-128"/>
              </a:rPr>
              <a:t>出発＝＝</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b="1" dirty="0">
                <a:latin typeface="メイリオ" panose="020B0604030504040204" pitchFamily="50" charset="-128"/>
                <a:ea typeface="メイリオ" panose="020B0604030504040204" pitchFamily="50" charset="-128"/>
              </a:rPr>
              <a:t>16:00-16:30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ja-JP" altLang="en-US"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endParaRPr kumimoji="1" lang="en-US" altLang="ja-JP"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575255">
              <a:spcBef>
                <a:spcPts val="300"/>
              </a:spcBef>
              <a:defRPr/>
            </a:pPr>
            <a:r>
              <a:rPr kumimoji="1" lang="ja-JP" altLang="en-US"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毎月</a:t>
            </a:r>
            <a:r>
              <a:rPr kumimoji="1" lang="en-US" altLang="ja-JP"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18</a:t>
            </a:r>
            <a:r>
              <a:rPr kumimoji="1" lang="ja-JP" altLang="en-US"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日は御開帳日　日本最古の千手観音</a:t>
            </a:r>
          </a:p>
        </p:txBody>
      </p:sp>
      <p:pic>
        <p:nvPicPr>
          <p:cNvPr id="363" name="図 362">
            <a:extLst>
              <a:ext uri="{FF2B5EF4-FFF2-40B4-BE49-F238E27FC236}">
                <a16:creationId xmlns:a16="http://schemas.microsoft.com/office/drawing/2014/main" id="{F0735F19-E1F7-5C21-7A60-59239B296BE2}"/>
              </a:ext>
            </a:extLst>
          </p:cNvPr>
          <p:cNvPicPr>
            <a:picLocks noChangeAspect="1"/>
          </p:cNvPicPr>
          <p:nvPr/>
        </p:nvPicPr>
        <p:blipFill rotWithShape="1">
          <a:blip r:embed="rId17"/>
          <a:srcRect l="2552" r="2552"/>
          <a:stretch/>
        </p:blipFill>
        <p:spPr>
          <a:xfrm>
            <a:off x="12563476" y="2503735"/>
            <a:ext cx="1077740" cy="972000"/>
          </a:xfrm>
          <a:prstGeom prst="rect">
            <a:avLst/>
          </a:prstGeom>
        </p:spPr>
      </p:pic>
      <p:sp>
        <p:nvSpPr>
          <p:cNvPr id="365" name="楕円 271">
            <a:extLst>
              <a:ext uri="{FF2B5EF4-FFF2-40B4-BE49-F238E27FC236}">
                <a16:creationId xmlns:a16="http://schemas.microsoft.com/office/drawing/2014/main" id="{7569DF77-205B-A009-275F-4C5119AA3FD4}"/>
              </a:ext>
            </a:extLst>
          </p:cNvPr>
          <p:cNvSpPr/>
          <p:nvPr/>
        </p:nvSpPr>
        <p:spPr>
          <a:xfrm>
            <a:off x="14141319" y="2286236"/>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366" name="テキスト ボックス 365">
            <a:extLst>
              <a:ext uri="{FF2B5EF4-FFF2-40B4-BE49-F238E27FC236}">
                <a16:creationId xmlns:a16="http://schemas.microsoft.com/office/drawing/2014/main" id="{F3BE5440-8298-63DD-408B-49D009DC2FE7}"/>
              </a:ext>
            </a:extLst>
          </p:cNvPr>
          <p:cNvSpPr txBox="1"/>
          <p:nvPr/>
        </p:nvSpPr>
        <p:spPr>
          <a:xfrm>
            <a:off x="9844454" y="6848524"/>
            <a:ext cx="2933656" cy="923330"/>
          </a:xfrm>
          <a:prstGeom prst="rect">
            <a:avLst/>
          </a:prstGeom>
          <a:noFill/>
        </p:spPr>
        <p:txBody>
          <a:bodyPr wrap="square" rtlCol="0">
            <a:spAutoFit/>
          </a:bodyPr>
          <a:lstStyle/>
          <a:p>
            <a:pPr defTabSz="575255">
              <a:defRPr/>
            </a:pPr>
            <a:r>
              <a:rPr kumimoji="1" lang="en-US" altLang="ja-JP" sz="1000" b="1" dirty="0">
                <a:latin typeface="メイリオ" panose="020B0604030504040204" pitchFamily="50" charset="-128"/>
                <a:ea typeface="メイリオ" panose="020B0604030504040204" pitchFamily="50" charset="-128"/>
              </a:rPr>
              <a:t>  9:00-9:30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en-US" altLang="ja-JP" sz="1000" dirty="0">
                <a:latin typeface="メイリオ" panose="020B0604030504040204" pitchFamily="50" charset="-128"/>
                <a:ea typeface="メイリオ" panose="020B0604030504040204" pitchFamily="50" charset="-128"/>
              </a:rPr>
              <a:t>==</a:t>
            </a:r>
          </a:p>
          <a:p>
            <a:pPr defTabSz="575255">
              <a:defRPr/>
            </a:pPr>
            <a:r>
              <a:rPr kumimoji="1" lang="en-US" altLang="ja-JP" sz="1000" dirty="0">
                <a:latin typeface="メイリオ" panose="020B0604030504040204" pitchFamily="50" charset="-128"/>
                <a:ea typeface="メイリオ" panose="020B0604030504040204" pitchFamily="50" charset="-128"/>
              </a:rPr>
              <a:t>11:00 </a:t>
            </a:r>
            <a:r>
              <a:rPr kumimoji="1" lang="ja-JP" altLang="en-US" sz="1000" dirty="0">
                <a:latin typeface="メイリオ" panose="020B0604030504040204" pitchFamily="50" charset="-128"/>
                <a:ea typeface="メイリオ" panose="020B0604030504040204" pitchFamily="50" charset="-128"/>
              </a:rPr>
              <a:t>薬膳カフェ　花美津姫　薬膳粥コース（ご昼食）＝＝霊山寺バラ園と秘仏宝物展参拝</a:t>
            </a:r>
            <a:r>
              <a:rPr kumimoji="1" lang="en-US" altLang="ja-JP" sz="1000" dirty="0">
                <a:latin typeface="メイリオ" panose="020B0604030504040204" pitchFamily="50" charset="-128"/>
                <a:ea typeface="メイリオ" panose="020B0604030504040204" pitchFamily="50" charset="-128"/>
              </a:rPr>
              <a:t>== </a:t>
            </a:r>
            <a:r>
              <a:rPr kumimoji="1" lang="en-US" altLang="ja-JP" sz="1000" b="1" dirty="0">
                <a:latin typeface="メイリオ" panose="020B0604030504040204" pitchFamily="50" charset="-128"/>
                <a:ea typeface="メイリオ" panose="020B0604030504040204" pitchFamily="50" charset="-128"/>
              </a:rPr>
              <a:t>16:00-16:30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spcBef>
                <a:spcPts val="600"/>
              </a:spcBef>
              <a:defRPr/>
            </a:pP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秋の薔薇と秘仏薬師如来、四天王像の公開</a:t>
            </a:r>
            <a:endParaRPr kumimoji="1" lang="ja-JP" altLang="en-US" sz="7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67" name="図 366">
            <a:extLst>
              <a:ext uri="{FF2B5EF4-FFF2-40B4-BE49-F238E27FC236}">
                <a16:creationId xmlns:a16="http://schemas.microsoft.com/office/drawing/2014/main" id="{06D41713-8E35-985C-D7E1-7D3553D9583B}"/>
              </a:ext>
            </a:extLst>
          </p:cNvPr>
          <p:cNvPicPr>
            <a:picLocks noChangeAspect="1"/>
          </p:cNvPicPr>
          <p:nvPr/>
        </p:nvPicPr>
        <p:blipFill rotWithShape="1">
          <a:blip r:embed="rId4"/>
          <a:srcRect l="5727" t="50000" r="4191"/>
          <a:stretch/>
        </p:blipFill>
        <p:spPr>
          <a:xfrm>
            <a:off x="9854004" y="6473448"/>
            <a:ext cx="5004954" cy="352800"/>
          </a:xfrm>
          <a:prstGeom prst="rect">
            <a:avLst/>
          </a:prstGeom>
        </p:spPr>
      </p:pic>
      <p:sp>
        <p:nvSpPr>
          <p:cNvPr id="368" name="楕円 367">
            <a:extLst>
              <a:ext uri="{FF2B5EF4-FFF2-40B4-BE49-F238E27FC236}">
                <a16:creationId xmlns:a16="http://schemas.microsoft.com/office/drawing/2014/main" id="{E938D4AD-4D0C-0A32-DF3B-BB89CF9D51E8}"/>
              </a:ext>
            </a:extLst>
          </p:cNvPr>
          <p:cNvSpPr/>
          <p:nvPr/>
        </p:nvSpPr>
        <p:spPr>
          <a:xfrm>
            <a:off x="9985172" y="6560907"/>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R5-1031</a:t>
            </a:r>
          </a:p>
        </p:txBody>
      </p:sp>
      <p:sp>
        <p:nvSpPr>
          <p:cNvPr id="369" name="テキスト ボックス 368">
            <a:extLst>
              <a:ext uri="{FF2B5EF4-FFF2-40B4-BE49-F238E27FC236}">
                <a16:creationId xmlns:a16="http://schemas.microsoft.com/office/drawing/2014/main" id="{1F012B0A-D3DC-4877-D275-2B02B9DCE5DE}"/>
              </a:ext>
            </a:extLst>
          </p:cNvPr>
          <p:cNvSpPr txBox="1"/>
          <p:nvPr/>
        </p:nvSpPr>
        <p:spPr>
          <a:xfrm>
            <a:off x="7934139" y="6868882"/>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370" name="テキスト ボックス 369">
            <a:extLst>
              <a:ext uri="{FF2B5EF4-FFF2-40B4-BE49-F238E27FC236}">
                <a16:creationId xmlns:a16="http://schemas.microsoft.com/office/drawing/2014/main" id="{53BE6E95-3962-F0C1-A0C8-2689F4C91AC3}"/>
              </a:ext>
            </a:extLst>
          </p:cNvPr>
          <p:cNvSpPr txBox="1"/>
          <p:nvPr/>
        </p:nvSpPr>
        <p:spPr>
          <a:xfrm>
            <a:off x="7933982" y="7662490"/>
            <a:ext cx="1908000" cy="307777"/>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薬膳粥コース（前菜、揚物、温物、</a:t>
            </a:r>
            <a:endParaRPr kumimoji="1" lang="en-US" altLang="ja-JP" sz="700" dirty="0">
              <a:latin typeface="メイリオ" panose="020B0604030504040204" pitchFamily="50" charset="-128"/>
              <a:ea typeface="メイリオ" panose="020B0604030504040204" pitchFamily="50" charset="-128"/>
            </a:endParaRPr>
          </a:p>
          <a:p>
            <a:pPr algn="r"/>
            <a:r>
              <a:rPr kumimoji="1" lang="ja-JP" altLang="en-US" sz="700" dirty="0">
                <a:latin typeface="メイリオ" panose="020B0604030504040204" pitchFamily="50" charset="-128"/>
                <a:ea typeface="メイリオ" panose="020B0604030504040204" pitchFamily="50" charset="-128"/>
              </a:rPr>
              <a:t>薬膳粥、水菓子）</a:t>
            </a:r>
            <a:endParaRPr kumimoji="1" lang="en-US" altLang="ja-JP" sz="700" dirty="0">
              <a:latin typeface="メイリオ" panose="020B0604030504040204" pitchFamily="50" charset="-128"/>
              <a:ea typeface="メイリオ" panose="020B0604030504040204" pitchFamily="50" charset="-128"/>
            </a:endParaRPr>
          </a:p>
        </p:txBody>
      </p:sp>
      <p:sp>
        <p:nvSpPr>
          <p:cNvPr id="371" name="正方形/長方形 370">
            <a:extLst>
              <a:ext uri="{FF2B5EF4-FFF2-40B4-BE49-F238E27FC236}">
                <a16:creationId xmlns:a16="http://schemas.microsoft.com/office/drawing/2014/main" id="{12CFBA16-4C75-8E6E-4E04-2CF81A06936D}"/>
              </a:ext>
            </a:extLst>
          </p:cNvPr>
          <p:cNvSpPr/>
          <p:nvPr/>
        </p:nvSpPr>
        <p:spPr>
          <a:xfrm>
            <a:off x="9353489" y="6880348"/>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奈良</a:t>
            </a:r>
          </a:p>
        </p:txBody>
      </p:sp>
      <p:sp>
        <p:nvSpPr>
          <p:cNvPr id="372" name="楕円 371">
            <a:extLst>
              <a:ext uri="{FF2B5EF4-FFF2-40B4-BE49-F238E27FC236}">
                <a16:creationId xmlns:a16="http://schemas.microsoft.com/office/drawing/2014/main" id="{A20FCF6E-B297-C36A-9666-974599769255}"/>
              </a:ext>
            </a:extLst>
          </p:cNvPr>
          <p:cNvSpPr/>
          <p:nvPr/>
        </p:nvSpPr>
        <p:spPr>
          <a:xfrm>
            <a:off x="8646134" y="6874520"/>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60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73" name="テキスト ボックス 372">
            <a:extLst>
              <a:ext uri="{FF2B5EF4-FFF2-40B4-BE49-F238E27FC236}">
                <a16:creationId xmlns:a16="http://schemas.microsoft.com/office/drawing/2014/main" id="{9FCCADAA-ABCB-0D2D-A3B6-26C5E34B26BD}"/>
              </a:ext>
            </a:extLst>
          </p:cNvPr>
          <p:cNvSpPr txBox="1"/>
          <p:nvPr/>
        </p:nvSpPr>
        <p:spPr>
          <a:xfrm>
            <a:off x="10469669" y="6449211"/>
            <a:ext cx="3884506" cy="369332"/>
          </a:xfrm>
          <a:prstGeom prst="rect">
            <a:avLst/>
          </a:prstGeom>
          <a:noFill/>
        </p:spPr>
        <p:txBody>
          <a:bodyPr wrap="square" rtlCol="0">
            <a:spAutoFit/>
          </a:bodyPr>
          <a:lstStyle/>
          <a:p>
            <a:pPr algn="ctr"/>
            <a:r>
              <a:rPr kumimoji="1" lang="ja-JP" altLang="en-US" sz="1600" dirty="0">
                <a:ln w="9525">
                  <a:noFill/>
                </a:ln>
                <a:solidFill>
                  <a:srgbClr val="FF0000"/>
                </a:solidFill>
                <a:latin typeface="HG創英ﾌﾟﾚｾﾞﾝｽEB" panose="02020809000000000000" pitchFamily="17" charset="-128"/>
                <a:ea typeface="HG創英ﾌﾟﾚｾﾞﾝｽEB" panose="02020809000000000000" pitchFamily="17" charset="-128"/>
              </a:rPr>
              <a:t>霊山寺　</a:t>
            </a: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秋バラと秘仏宝物展</a:t>
            </a:r>
            <a:endParaRPr kumimoji="1" lang="en-US" altLang="ja-JP" sz="1600"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74" name="テキスト ボックス 373">
            <a:extLst>
              <a:ext uri="{FF2B5EF4-FFF2-40B4-BE49-F238E27FC236}">
                <a16:creationId xmlns:a16="http://schemas.microsoft.com/office/drawing/2014/main" id="{8CEABA8F-A262-B7A7-346F-0AD7FEDD34E6}"/>
              </a:ext>
            </a:extLst>
          </p:cNvPr>
          <p:cNvSpPr txBox="1"/>
          <p:nvPr/>
        </p:nvSpPr>
        <p:spPr>
          <a:xfrm>
            <a:off x="7934612" y="7048831"/>
            <a:ext cx="1908000" cy="615553"/>
          </a:xfrm>
          <a:prstGeom prst="rect">
            <a:avLst/>
          </a:prstGeom>
          <a:noFill/>
        </p:spPr>
        <p:txBody>
          <a:bodyPr wrap="square" rtlCol="0">
            <a:spAutoFit/>
          </a:bodyPr>
          <a:lstStyle/>
          <a:p>
            <a:pPr algn="ctr" defTabSz="443123">
              <a:defRPr/>
            </a:pPr>
            <a:r>
              <a:rPr kumimoji="1" lang="en-US" altLang="ja-JP" sz="2000" dirty="0">
                <a:latin typeface="HG創英角ｺﾞｼｯｸUB" panose="020B0909000000000000" pitchFamily="49" charset="-128"/>
                <a:ea typeface="HG創英角ｺﾞｼｯｸUB" panose="020B0909000000000000" pitchFamily="49" charset="-128"/>
              </a:rPr>
              <a:t>14,800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43123">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4,000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375" name="楕円 271">
            <a:extLst>
              <a:ext uri="{FF2B5EF4-FFF2-40B4-BE49-F238E27FC236}">
                <a16:creationId xmlns:a16="http://schemas.microsoft.com/office/drawing/2014/main" id="{1173AD91-A190-B45C-1E22-0A1FA8EBF002}"/>
              </a:ext>
            </a:extLst>
          </p:cNvPr>
          <p:cNvSpPr/>
          <p:nvPr/>
        </p:nvSpPr>
        <p:spPr>
          <a:xfrm>
            <a:off x="14141319" y="6675141"/>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pic>
        <p:nvPicPr>
          <p:cNvPr id="377" name="図 376" descr="ガーデンにある花&#10;&#10;中程度の精度で自動的に生成された説明">
            <a:extLst>
              <a:ext uri="{FF2B5EF4-FFF2-40B4-BE49-F238E27FC236}">
                <a16:creationId xmlns:a16="http://schemas.microsoft.com/office/drawing/2014/main" id="{EB2F99DA-C52A-827D-A77F-AF4FF890BE2F}"/>
              </a:ext>
            </a:extLst>
          </p:cNvPr>
          <p:cNvPicPr>
            <a:picLocks noChangeAspect="1"/>
          </p:cNvPicPr>
          <p:nvPr/>
        </p:nvPicPr>
        <p:blipFill rotWithShape="1">
          <a:blip r:embed="rId18"/>
          <a:srcRect l="5446"/>
          <a:stretch/>
        </p:blipFill>
        <p:spPr>
          <a:xfrm>
            <a:off x="13712335" y="6913054"/>
            <a:ext cx="1105941" cy="972000"/>
          </a:xfrm>
          <a:prstGeom prst="rect">
            <a:avLst/>
          </a:prstGeom>
        </p:spPr>
      </p:pic>
      <p:pic>
        <p:nvPicPr>
          <p:cNvPr id="392" name="図 391">
            <a:extLst>
              <a:ext uri="{FF2B5EF4-FFF2-40B4-BE49-F238E27FC236}">
                <a16:creationId xmlns:a16="http://schemas.microsoft.com/office/drawing/2014/main" id="{39C3F698-3982-F9AB-A341-CA2D1AEEECAD}"/>
              </a:ext>
            </a:extLst>
          </p:cNvPr>
          <p:cNvPicPr>
            <a:picLocks noChangeAspect="1"/>
          </p:cNvPicPr>
          <p:nvPr/>
        </p:nvPicPr>
        <p:blipFill rotWithShape="1">
          <a:blip r:embed="rId4"/>
          <a:srcRect l="5727" t="50000" r="4191"/>
          <a:stretch/>
        </p:blipFill>
        <p:spPr>
          <a:xfrm>
            <a:off x="9853942" y="3538088"/>
            <a:ext cx="5004954" cy="352800"/>
          </a:xfrm>
          <a:prstGeom prst="rect">
            <a:avLst/>
          </a:prstGeom>
        </p:spPr>
      </p:pic>
      <p:sp>
        <p:nvSpPr>
          <p:cNvPr id="393" name="楕円 392">
            <a:extLst>
              <a:ext uri="{FF2B5EF4-FFF2-40B4-BE49-F238E27FC236}">
                <a16:creationId xmlns:a16="http://schemas.microsoft.com/office/drawing/2014/main" id="{CDB6DDD3-877C-E586-99C0-F2F35BEAC16E}"/>
              </a:ext>
            </a:extLst>
          </p:cNvPr>
          <p:cNvSpPr/>
          <p:nvPr/>
        </p:nvSpPr>
        <p:spPr>
          <a:xfrm>
            <a:off x="9987491" y="3625547"/>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R%-1024</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394" name="テキスト ボックス 393">
            <a:extLst>
              <a:ext uri="{FF2B5EF4-FFF2-40B4-BE49-F238E27FC236}">
                <a16:creationId xmlns:a16="http://schemas.microsoft.com/office/drawing/2014/main" id="{9FF33A90-21B6-3E2B-E0E5-E01B91C9E8CD}"/>
              </a:ext>
            </a:extLst>
          </p:cNvPr>
          <p:cNvSpPr txBox="1"/>
          <p:nvPr/>
        </p:nvSpPr>
        <p:spPr>
          <a:xfrm>
            <a:off x="7936766" y="3928911"/>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谷口</a:t>
            </a:r>
          </a:p>
        </p:txBody>
      </p:sp>
      <p:sp>
        <p:nvSpPr>
          <p:cNvPr id="395" name="正方形/長方形 394">
            <a:extLst>
              <a:ext uri="{FF2B5EF4-FFF2-40B4-BE49-F238E27FC236}">
                <a16:creationId xmlns:a16="http://schemas.microsoft.com/office/drawing/2014/main" id="{F1F2B157-7D4D-AE1E-137E-83A6EFFE0233}"/>
              </a:ext>
            </a:extLst>
          </p:cNvPr>
          <p:cNvSpPr/>
          <p:nvPr/>
        </p:nvSpPr>
        <p:spPr>
          <a:xfrm>
            <a:off x="9353489" y="3948031"/>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須磨</a:t>
            </a:r>
          </a:p>
        </p:txBody>
      </p:sp>
      <p:sp>
        <p:nvSpPr>
          <p:cNvPr id="396" name="楕円 395">
            <a:extLst>
              <a:ext uri="{FF2B5EF4-FFF2-40B4-BE49-F238E27FC236}">
                <a16:creationId xmlns:a16="http://schemas.microsoft.com/office/drawing/2014/main" id="{981B1933-08FB-D179-4070-01A0DBCD103E}"/>
              </a:ext>
            </a:extLst>
          </p:cNvPr>
          <p:cNvSpPr/>
          <p:nvPr/>
        </p:nvSpPr>
        <p:spPr>
          <a:xfrm>
            <a:off x="8644705" y="3942021"/>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60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97" name="テキスト ボックス 396">
            <a:extLst>
              <a:ext uri="{FF2B5EF4-FFF2-40B4-BE49-F238E27FC236}">
                <a16:creationId xmlns:a16="http://schemas.microsoft.com/office/drawing/2014/main" id="{2BE2A59A-0F1E-F98B-31A8-CF34519EACAB}"/>
              </a:ext>
            </a:extLst>
          </p:cNvPr>
          <p:cNvSpPr txBox="1"/>
          <p:nvPr/>
        </p:nvSpPr>
        <p:spPr>
          <a:xfrm>
            <a:off x="10320427" y="3508421"/>
            <a:ext cx="4109949"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王侯貴族のバラ園 ＆ 南京町</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98" name="テキスト ボックス 397">
            <a:extLst>
              <a:ext uri="{FF2B5EF4-FFF2-40B4-BE49-F238E27FC236}">
                <a16:creationId xmlns:a16="http://schemas.microsoft.com/office/drawing/2014/main" id="{59863810-BB64-8038-368E-FC15CE4DB9E6}"/>
              </a:ext>
            </a:extLst>
          </p:cNvPr>
          <p:cNvSpPr txBox="1"/>
          <p:nvPr/>
        </p:nvSpPr>
        <p:spPr>
          <a:xfrm>
            <a:off x="7938204" y="4165557"/>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12,000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4,000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399" name="テキスト ボックス 398">
            <a:extLst>
              <a:ext uri="{FF2B5EF4-FFF2-40B4-BE49-F238E27FC236}">
                <a16:creationId xmlns:a16="http://schemas.microsoft.com/office/drawing/2014/main" id="{3E4FAE04-8EC6-F9AD-359D-2DFFB894C4E6}"/>
              </a:ext>
            </a:extLst>
          </p:cNvPr>
          <p:cNvSpPr txBox="1"/>
          <p:nvPr/>
        </p:nvSpPr>
        <p:spPr>
          <a:xfrm>
            <a:off x="7937793" y="4791669"/>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プチ贅沢な飲茶セット</a:t>
            </a:r>
          </a:p>
        </p:txBody>
      </p:sp>
      <p:sp>
        <p:nvSpPr>
          <p:cNvPr id="400" name="テキスト ボックス 399">
            <a:extLst>
              <a:ext uri="{FF2B5EF4-FFF2-40B4-BE49-F238E27FC236}">
                <a16:creationId xmlns:a16="http://schemas.microsoft.com/office/drawing/2014/main" id="{A375C146-1E32-7204-63E3-FE2857037004}"/>
              </a:ext>
            </a:extLst>
          </p:cNvPr>
          <p:cNvSpPr txBox="1"/>
          <p:nvPr/>
        </p:nvSpPr>
        <p:spPr>
          <a:xfrm>
            <a:off x="9845793" y="3862190"/>
            <a:ext cx="2750124" cy="861774"/>
          </a:xfrm>
          <a:prstGeom prst="rect">
            <a:avLst/>
          </a:prstGeom>
          <a:noFill/>
        </p:spPr>
        <p:txBody>
          <a:bodyPr wrap="square" rtlCol="0">
            <a:spAutoFit/>
          </a:bodyPr>
          <a:lstStyle/>
          <a:p>
            <a:pPr defTabSz="575255">
              <a:defRPr/>
            </a:pPr>
            <a:r>
              <a:rPr kumimoji="1" lang="en-US" altLang="ja-JP" sz="1000" b="1" dirty="0">
                <a:solidFill>
                  <a:prstClr val="black"/>
                </a:solidFill>
                <a:latin typeface="メイリオ" panose="020B0604030504040204" pitchFamily="50" charset="-128"/>
                <a:ea typeface="メイリオ" panose="020B0604030504040204" pitchFamily="50" charset="-128"/>
              </a:rPr>
              <a:t>8:30‐9:30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en-US" altLang="ja-JP" sz="1000" dirty="0">
                <a:latin typeface="メイリオ" panose="020B0604030504040204" pitchFamily="50" charset="-128"/>
                <a:ea typeface="メイリオ" panose="020B0604030504040204" pitchFamily="50" charset="-128"/>
              </a:rPr>
              <a:t>==</a:t>
            </a:r>
          </a:p>
          <a:p>
            <a:pPr defTabSz="575255">
              <a:defRPr/>
            </a:pPr>
            <a:r>
              <a:rPr kumimoji="1" lang="en-US" altLang="ja-JP" sz="1000" dirty="0">
                <a:latin typeface="メイリオ" panose="020B0604030504040204" pitchFamily="50" charset="-128"/>
                <a:ea typeface="メイリオ" panose="020B0604030504040204" pitchFamily="50" charset="-128"/>
              </a:rPr>
              <a:t>11:00</a:t>
            </a:r>
            <a:r>
              <a:rPr kumimoji="1" lang="ja-JP" altLang="en-US" sz="1000" dirty="0">
                <a:latin typeface="メイリオ" panose="020B0604030504040204" pitchFamily="50" charset="-128"/>
                <a:ea typeface="メイリオ" panose="020B0604030504040204" pitchFamily="50" charset="-128"/>
              </a:rPr>
              <a:t> 須磨離宮公園バラ園散策＝＝</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12:45</a:t>
            </a:r>
            <a:r>
              <a:rPr kumimoji="1" lang="ja-JP" altLang="en-US" sz="1000" dirty="0">
                <a:latin typeface="メイリオ" panose="020B0604030504040204" pitchFamily="50" charset="-128"/>
                <a:ea typeface="メイリオ" panose="020B0604030504040204" pitchFamily="50" charset="-128"/>
              </a:rPr>
              <a:t>南京町 昌園（ご昼食）</a:t>
            </a:r>
            <a:r>
              <a:rPr kumimoji="1" lang="en-US" altLang="ja-JP" sz="1000" dirty="0">
                <a:latin typeface="メイリオ" panose="020B0604030504040204" pitchFamily="50" charset="-128"/>
                <a:ea typeface="メイリオ" panose="020B0604030504040204" pitchFamily="50" charset="-128"/>
              </a:rPr>
              <a:t>==</a:t>
            </a:r>
          </a:p>
          <a:p>
            <a:pPr defTabSz="575255">
              <a:defRPr/>
            </a:pPr>
            <a:r>
              <a:rPr kumimoji="1" lang="ja-JP" altLang="en-US" sz="1000" dirty="0">
                <a:latin typeface="メイリオ" panose="020B0604030504040204" pitchFamily="50" charset="-128"/>
                <a:ea typeface="メイリオ" panose="020B0604030504040204" pitchFamily="50" charset="-128"/>
              </a:rPr>
              <a:t>南京町散策＝＝</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b="1" dirty="0">
                <a:latin typeface="メイリオ" panose="020B0604030504040204" pitchFamily="50" charset="-128"/>
                <a:ea typeface="メイリオ" panose="020B0604030504040204" pitchFamily="50" charset="-128"/>
              </a:rPr>
              <a:t>16:30-17:00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ja-JP" altLang="en-US"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endParaRPr kumimoji="1" lang="ja-JP" altLang="en-US" sz="1000" b="1" kern="100" dirty="0">
              <a:solidFill>
                <a:srgbClr val="FF0000"/>
              </a:solidFill>
              <a:highlight>
                <a:srgbClr val="FFFF00"/>
              </a:highligh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01" name="楕円 271">
            <a:extLst>
              <a:ext uri="{FF2B5EF4-FFF2-40B4-BE49-F238E27FC236}">
                <a16:creationId xmlns:a16="http://schemas.microsoft.com/office/drawing/2014/main" id="{F9A0BC28-A888-BE16-50B9-E8FE28C6CF09}"/>
              </a:ext>
            </a:extLst>
          </p:cNvPr>
          <p:cNvSpPr/>
          <p:nvPr/>
        </p:nvSpPr>
        <p:spPr>
          <a:xfrm>
            <a:off x="14141319" y="3749204"/>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402" name="テキスト ボックス 401">
            <a:extLst>
              <a:ext uri="{FF2B5EF4-FFF2-40B4-BE49-F238E27FC236}">
                <a16:creationId xmlns:a16="http://schemas.microsoft.com/office/drawing/2014/main" id="{119559B1-DF97-1608-1592-F604AA5417C0}"/>
              </a:ext>
            </a:extLst>
          </p:cNvPr>
          <p:cNvSpPr txBox="1"/>
          <p:nvPr/>
        </p:nvSpPr>
        <p:spPr>
          <a:xfrm>
            <a:off x="9851209" y="4640721"/>
            <a:ext cx="2990433" cy="369332"/>
          </a:xfrm>
          <a:prstGeom prst="rect">
            <a:avLst/>
          </a:prstGeom>
          <a:noFill/>
        </p:spPr>
        <p:txBody>
          <a:bodyPr wrap="square">
            <a:spAutoFit/>
          </a:bodyPr>
          <a:lstStyle/>
          <a:p>
            <a:r>
              <a:rPr lang="en-US" altLang="ja-JP" sz="900" b="1" dirty="0">
                <a:solidFill>
                  <a:srgbClr val="FF0000"/>
                </a:solidFill>
                <a:latin typeface="メイリオ" panose="020B0604030504040204" pitchFamily="50" charset="-128"/>
                <a:ea typeface="メイリオ" panose="020B0604030504040204" pitchFamily="50" charset="-128"/>
              </a:rPr>
              <a:t>※</a:t>
            </a:r>
            <a:r>
              <a:rPr lang="ja-JP" altLang="en-US" sz="900" b="1" i="0" dirty="0">
                <a:solidFill>
                  <a:srgbClr val="FF0000"/>
                </a:solidFill>
                <a:effectLst/>
                <a:latin typeface="メイリオ" panose="020B0604030504040204" pitchFamily="50" charset="-128"/>
                <a:ea typeface="メイリオ" panose="020B0604030504040204" pitchFamily="50" charset="-128"/>
              </a:rPr>
              <a:t>約</a:t>
            </a:r>
            <a:r>
              <a:rPr lang="en-US" altLang="ja-JP" sz="900" b="1" i="0" dirty="0">
                <a:solidFill>
                  <a:srgbClr val="FF0000"/>
                </a:solidFill>
                <a:effectLst/>
                <a:latin typeface="メイリオ" panose="020B0604030504040204" pitchFamily="50" charset="-128"/>
                <a:ea typeface="メイリオ" panose="020B0604030504040204" pitchFamily="50" charset="-128"/>
              </a:rPr>
              <a:t>180</a:t>
            </a:r>
            <a:r>
              <a:rPr lang="ja-JP" altLang="en-US" sz="900" b="1" i="0" dirty="0">
                <a:solidFill>
                  <a:srgbClr val="FF0000"/>
                </a:solidFill>
                <a:effectLst/>
                <a:latin typeface="メイリオ" panose="020B0604030504040204" pitchFamily="50" charset="-128"/>
                <a:ea typeface="メイリオ" panose="020B0604030504040204" pitchFamily="50" charset="-128"/>
              </a:rPr>
              <a:t>種、</a:t>
            </a:r>
            <a:r>
              <a:rPr lang="en-US" altLang="ja-JP" sz="900" b="1" i="0" dirty="0">
                <a:solidFill>
                  <a:srgbClr val="FF0000"/>
                </a:solidFill>
                <a:effectLst/>
                <a:latin typeface="メイリオ" panose="020B0604030504040204" pitchFamily="50" charset="-128"/>
                <a:ea typeface="メイリオ" panose="020B0604030504040204" pitchFamily="50" charset="-128"/>
              </a:rPr>
              <a:t>4,000</a:t>
            </a:r>
            <a:r>
              <a:rPr lang="ja-JP" altLang="en-US" sz="900" b="1" i="0" dirty="0">
                <a:solidFill>
                  <a:srgbClr val="FF0000"/>
                </a:solidFill>
                <a:effectLst/>
                <a:latin typeface="メイリオ" panose="020B0604030504040204" pitchFamily="50" charset="-128"/>
                <a:ea typeface="メイリオ" panose="020B0604030504040204" pitchFamily="50" charset="-128"/>
              </a:rPr>
              <a:t>株のバラが開花し、色鮮や</a:t>
            </a:r>
            <a:endParaRPr lang="en-US" altLang="ja-JP" sz="900" b="1" i="0" dirty="0">
              <a:solidFill>
                <a:srgbClr val="FF0000"/>
              </a:solidFill>
              <a:effectLst/>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a:t>
            </a:r>
            <a:r>
              <a:rPr lang="ja-JP" altLang="en-US" sz="900" b="1" i="0" dirty="0">
                <a:solidFill>
                  <a:srgbClr val="FF0000"/>
                </a:solidFill>
                <a:effectLst/>
                <a:latin typeface="メイリオ" panose="020B0604030504040204" pitchFamily="50" charset="-128"/>
                <a:ea typeface="メイリオ" panose="020B0604030504040204" pitchFamily="50" charset="-128"/>
              </a:rPr>
              <a:t>かな花色と豊かな香りをお楽しみいただけます</a:t>
            </a:r>
            <a:endParaRPr lang="ja-JP" altLang="en-US" sz="900" b="1" dirty="0">
              <a:solidFill>
                <a:srgbClr val="FF0000"/>
              </a:solidFill>
              <a:latin typeface="メイリオ" panose="020B0604030504040204" pitchFamily="50" charset="-128"/>
              <a:ea typeface="メイリオ" panose="020B0604030504040204" pitchFamily="50" charset="-128"/>
            </a:endParaRPr>
          </a:p>
        </p:txBody>
      </p:sp>
      <p:pic>
        <p:nvPicPr>
          <p:cNvPr id="403" name="図 402" descr="テーブルの上にある数種類の食事&#10;&#10;自動的に生成された説明">
            <a:extLst>
              <a:ext uri="{FF2B5EF4-FFF2-40B4-BE49-F238E27FC236}">
                <a16:creationId xmlns:a16="http://schemas.microsoft.com/office/drawing/2014/main" id="{10954C20-24D1-398B-99FF-320E731F425B}"/>
              </a:ext>
            </a:extLst>
          </p:cNvPr>
          <p:cNvPicPr>
            <a:picLocks noChangeAspect="1"/>
          </p:cNvPicPr>
          <p:nvPr/>
        </p:nvPicPr>
        <p:blipFill rotWithShape="1">
          <a:blip r:embed="rId19"/>
          <a:srcRect l="6235"/>
          <a:stretch/>
        </p:blipFill>
        <p:spPr>
          <a:xfrm>
            <a:off x="13538200" y="3981040"/>
            <a:ext cx="1281336" cy="972000"/>
          </a:xfrm>
          <a:prstGeom prst="rect">
            <a:avLst/>
          </a:prstGeom>
        </p:spPr>
      </p:pic>
      <p:pic>
        <p:nvPicPr>
          <p:cNvPr id="404" name="図 403">
            <a:extLst>
              <a:ext uri="{FF2B5EF4-FFF2-40B4-BE49-F238E27FC236}">
                <a16:creationId xmlns:a16="http://schemas.microsoft.com/office/drawing/2014/main" id="{5D0B375B-AC24-2CC9-0BAD-6EE711EF88A9}"/>
              </a:ext>
            </a:extLst>
          </p:cNvPr>
          <p:cNvPicPr>
            <a:picLocks noChangeAspect="1"/>
          </p:cNvPicPr>
          <p:nvPr/>
        </p:nvPicPr>
        <p:blipFill rotWithShape="1">
          <a:blip r:embed="rId20"/>
          <a:srcRect l="14328" r="14328"/>
          <a:stretch/>
        </p:blipFill>
        <p:spPr>
          <a:xfrm>
            <a:off x="12514845" y="3983473"/>
            <a:ext cx="974944" cy="972000"/>
          </a:xfrm>
          <a:prstGeom prst="rect">
            <a:avLst/>
          </a:prstGeom>
        </p:spPr>
      </p:pic>
      <p:sp>
        <p:nvSpPr>
          <p:cNvPr id="405" name="楕円 271">
            <a:extLst>
              <a:ext uri="{FF2B5EF4-FFF2-40B4-BE49-F238E27FC236}">
                <a16:creationId xmlns:a16="http://schemas.microsoft.com/office/drawing/2014/main" id="{2B85233B-1D69-17FE-607E-269AF556D273}"/>
              </a:ext>
            </a:extLst>
          </p:cNvPr>
          <p:cNvSpPr/>
          <p:nvPr/>
        </p:nvSpPr>
        <p:spPr>
          <a:xfrm>
            <a:off x="6503187" y="6693083"/>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406" name="楕円 271">
            <a:extLst>
              <a:ext uri="{FF2B5EF4-FFF2-40B4-BE49-F238E27FC236}">
                <a16:creationId xmlns:a16="http://schemas.microsoft.com/office/drawing/2014/main" id="{BB5AD3A0-E89D-37AF-FDF7-A132F37CDA5D}"/>
              </a:ext>
            </a:extLst>
          </p:cNvPr>
          <p:cNvSpPr/>
          <p:nvPr/>
        </p:nvSpPr>
        <p:spPr>
          <a:xfrm>
            <a:off x="6503187" y="3731532"/>
            <a:ext cx="648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移乗可</a:t>
            </a:r>
          </a:p>
        </p:txBody>
      </p:sp>
      <p:sp>
        <p:nvSpPr>
          <p:cNvPr id="407" name="楕円 271">
            <a:extLst>
              <a:ext uri="{FF2B5EF4-FFF2-40B4-BE49-F238E27FC236}">
                <a16:creationId xmlns:a16="http://schemas.microsoft.com/office/drawing/2014/main" id="{2D34C1E0-008F-C9AC-D8A7-7FC65B6571F8}"/>
              </a:ext>
            </a:extLst>
          </p:cNvPr>
          <p:cNvSpPr/>
          <p:nvPr/>
        </p:nvSpPr>
        <p:spPr>
          <a:xfrm>
            <a:off x="14141319" y="5212172"/>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pic>
        <p:nvPicPr>
          <p:cNvPr id="408" name="Picture 2" descr="コスモスを元気に育てるには、適した土作りが必要です | GardenStory (ガーデンストーリー)">
            <a:extLst>
              <a:ext uri="{FF2B5EF4-FFF2-40B4-BE49-F238E27FC236}">
                <a16:creationId xmlns:a16="http://schemas.microsoft.com/office/drawing/2014/main" id="{F50FF2DD-4AA5-BBFA-88B2-926F7ED0CFC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91050" y="4407645"/>
            <a:ext cx="708418" cy="531314"/>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テーブルの上の料理&#10;&#10;自動的に生成された説明">
            <a:extLst>
              <a:ext uri="{FF2B5EF4-FFF2-40B4-BE49-F238E27FC236}">
                <a16:creationId xmlns:a16="http://schemas.microsoft.com/office/drawing/2014/main" id="{524A82CE-3BD6-B4B3-4D2E-72D8A0D77BFA}"/>
              </a:ext>
            </a:extLst>
          </p:cNvPr>
          <p:cNvPicPr>
            <a:picLocks noChangeAspect="1"/>
          </p:cNvPicPr>
          <p:nvPr/>
        </p:nvPicPr>
        <p:blipFill>
          <a:blip r:embed="rId22"/>
          <a:stretch>
            <a:fillRect/>
          </a:stretch>
        </p:blipFill>
        <p:spPr>
          <a:xfrm>
            <a:off x="12632492" y="6910739"/>
            <a:ext cx="1030232" cy="974316"/>
          </a:xfrm>
          <a:prstGeom prst="rect">
            <a:avLst/>
          </a:prstGeom>
        </p:spPr>
      </p:pic>
      <p:sp>
        <p:nvSpPr>
          <p:cNvPr id="10" name="吹き出し: 角を丸めた四角形 9">
            <a:extLst>
              <a:ext uri="{FF2B5EF4-FFF2-40B4-BE49-F238E27FC236}">
                <a16:creationId xmlns:a16="http://schemas.microsoft.com/office/drawing/2014/main" id="{535643EB-F73D-4AB4-2731-743D706A569D}"/>
              </a:ext>
            </a:extLst>
          </p:cNvPr>
          <p:cNvSpPr/>
          <p:nvPr/>
        </p:nvSpPr>
        <p:spPr>
          <a:xfrm>
            <a:off x="7296912" y="3577216"/>
            <a:ext cx="659188" cy="1824198"/>
          </a:xfrm>
          <a:prstGeom prst="wedgeRoundRectCallout">
            <a:avLst>
              <a:gd name="adj1" fmla="val 96968"/>
              <a:gd name="adj2" fmla="val -35423"/>
              <a:gd name="adj3" fmla="val 16667"/>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r>
              <a:rPr kumimoji="1" lang="en-US" altLang="ja-JP" sz="1200" dirty="0">
                <a:solidFill>
                  <a:schemeClr val="tx1"/>
                </a:solidFill>
                <a:latin typeface="ＭＳ ゴシック" panose="020B0609070205080204" pitchFamily="49" charset="-128"/>
                <a:ea typeface="ＭＳ ゴシック" panose="020B0609070205080204" pitchFamily="49" charset="-128"/>
              </a:rPr>
              <a:t>24</a:t>
            </a:r>
            <a:r>
              <a:rPr kumimoji="1" lang="ja-JP" altLang="en-US" sz="1200" dirty="0">
                <a:solidFill>
                  <a:schemeClr val="tx1"/>
                </a:solidFill>
                <a:latin typeface="ＭＳ ゴシック" panose="020B0609070205080204" pitchFamily="49" charset="-128"/>
                <a:ea typeface="ＭＳ ゴシック" panose="020B0609070205080204" pitchFamily="49" charset="-128"/>
              </a:rPr>
              <a:t>日は</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満員御礼</a:t>
            </a:r>
            <a:r>
              <a:rPr kumimoji="1" lang="ja-JP" altLang="en-US" sz="1200" dirty="0">
                <a:solidFill>
                  <a:schemeClr val="tx1"/>
                </a:solidFill>
                <a:latin typeface="ＭＳ ゴシック" panose="020B0609070205080204" pitchFamily="49" charset="-128"/>
                <a:ea typeface="ＭＳ ゴシック" panose="020B0609070205080204" pitchFamily="49" charset="-128"/>
              </a:rPr>
              <a:t>の為、新たに</a:t>
            </a:r>
            <a:r>
              <a:rPr kumimoji="1" lang="en-US" altLang="ja-JP" sz="1200" b="1" dirty="0">
                <a:solidFill>
                  <a:srgbClr val="FF0000"/>
                </a:solidFill>
                <a:latin typeface="ＭＳ ゴシック" panose="020B0609070205080204" pitchFamily="49" charset="-128"/>
                <a:ea typeface="ＭＳ ゴシック" panose="020B0609070205080204" pitchFamily="49" charset="-128"/>
              </a:rPr>
              <a:t>10</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月</a:t>
            </a:r>
            <a:r>
              <a:rPr kumimoji="1" lang="en-US" altLang="ja-JP" sz="1200" b="1" dirty="0">
                <a:solidFill>
                  <a:srgbClr val="FF0000"/>
                </a:solidFill>
                <a:latin typeface="ＭＳ ゴシック" panose="020B0609070205080204" pitchFamily="49" charset="-128"/>
                <a:ea typeface="ＭＳ ゴシック" panose="020B0609070205080204" pitchFamily="49" charset="-128"/>
              </a:rPr>
              <a:t>19</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日</a:t>
            </a:r>
            <a:r>
              <a:rPr kumimoji="1" lang="en-US" altLang="ja-JP" sz="1200" b="1" dirty="0">
                <a:solidFill>
                  <a:srgbClr val="FF0000"/>
                </a:solidFill>
                <a:latin typeface="ＭＳ ゴシック" panose="020B0609070205080204" pitchFamily="49" charset="-128"/>
                <a:ea typeface="ＭＳ ゴシック" panose="020B0609070205080204" pitchFamily="49" charset="-128"/>
              </a:rPr>
              <a:t>(</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木</a:t>
            </a:r>
            <a:r>
              <a:rPr kumimoji="1" lang="en-US" altLang="ja-JP" sz="1200" b="1" dirty="0">
                <a:solidFill>
                  <a:srgbClr val="FF0000"/>
                </a:solidFill>
                <a:latin typeface="ＭＳ ゴシック" panose="020B0609070205080204" pitchFamily="49" charset="-128"/>
                <a:ea typeface="ＭＳ ゴシック" panose="020B0609070205080204" pitchFamily="49" charset="-128"/>
              </a:rPr>
              <a:t>)</a:t>
            </a:r>
            <a:r>
              <a:rPr kumimoji="1" lang="ja-JP" altLang="en-US" sz="1200" dirty="0">
                <a:solidFill>
                  <a:schemeClr val="tx1"/>
                </a:solidFill>
                <a:latin typeface="ＭＳ ゴシック" panose="020B0609070205080204" pitchFamily="49" charset="-128"/>
                <a:ea typeface="ＭＳ ゴシック" panose="020B0609070205080204" pitchFamily="49" charset="-128"/>
              </a:rPr>
              <a:t>にも設定・募集します</a:t>
            </a:r>
          </a:p>
        </p:txBody>
      </p:sp>
      <p:pic>
        <p:nvPicPr>
          <p:cNvPr id="11" name="Picture 2" descr="満員御礼！！ : 松の司 蔵元ブログ">
            <a:extLst>
              <a:ext uri="{FF2B5EF4-FFF2-40B4-BE49-F238E27FC236}">
                <a16:creationId xmlns:a16="http://schemas.microsoft.com/office/drawing/2014/main" id="{0E269D56-8F06-7788-D807-7C50AFC9436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8302" y="2029095"/>
            <a:ext cx="1214410" cy="4250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満員御礼！！ : 松の司 蔵元ブログ">
            <a:extLst>
              <a:ext uri="{FF2B5EF4-FFF2-40B4-BE49-F238E27FC236}">
                <a16:creationId xmlns:a16="http://schemas.microsoft.com/office/drawing/2014/main" id="{F53126A3-FFBC-44FE-01C8-7C832F4476F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66884" y="3502018"/>
            <a:ext cx="1214410" cy="425043"/>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10B7CA33-B4A9-2032-8F00-C4998CA6C6B0}"/>
              </a:ext>
            </a:extLst>
          </p:cNvPr>
          <p:cNvPicPr>
            <a:picLocks noChangeAspect="1"/>
          </p:cNvPicPr>
          <p:nvPr/>
        </p:nvPicPr>
        <p:blipFill rotWithShape="1">
          <a:blip r:embed="rId4"/>
          <a:srcRect l="5727" t="50000" r="4191"/>
          <a:stretch/>
        </p:blipFill>
        <p:spPr>
          <a:xfrm>
            <a:off x="2262622" y="2066481"/>
            <a:ext cx="5004954" cy="352800"/>
          </a:xfrm>
          <a:prstGeom prst="rect">
            <a:avLst/>
          </a:prstGeom>
        </p:spPr>
      </p:pic>
      <p:sp>
        <p:nvSpPr>
          <p:cNvPr id="25" name="楕円 24">
            <a:extLst>
              <a:ext uri="{FF2B5EF4-FFF2-40B4-BE49-F238E27FC236}">
                <a16:creationId xmlns:a16="http://schemas.microsoft.com/office/drawing/2014/main" id="{EEF51C2F-0C45-63F8-5655-185D190C2C09}"/>
              </a:ext>
            </a:extLst>
          </p:cNvPr>
          <p:cNvSpPr/>
          <p:nvPr/>
        </p:nvSpPr>
        <p:spPr>
          <a:xfrm>
            <a:off x="2396171" y="2153940"/>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R5-1001</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7" name="テキスト ボックス 26">
            <a:extLst>
              <a:ext uri="{FF2B5EF4-FFF2-40B4-BE49-F238E27FC236}">
                <a16:creationId xmlns:a16="http://schemas.microsoft.com/office/drawing/2014/main" id="{E26D51EA-6184-4E3B-5833-033FB3D7C604}"/>
              </a:ext>
            </a:extLst>
          </p:cNvPr>
          <p:cNvSpPr txBox="1"/>
          <p:nvPr/>
        </p:nvSpPr>
        <p:spPr>
          <a:xfrm>
            <a:off x="345446" y="2457304"/>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谷口</a:t>
            </a:r>
          </a:p>
        </p:txBody>
      </p:sp>
      <p:sp>
        <p:nvSpPr>
          <p:cNvPr id="29" name="正方形/長方形 28">
            <a:extLst>
              <a:ext uri="{FF2B5EF4-FFF2-40B4-BE49-F238E27FC236}">
                <a16:creationId xmlns:a16="http://schemas.microsoft.com/office/drawing/2014/main" id="{B736747D-FDF5-3AE0-89F7-D0DA00F0348F}"/>
              </a:ext>
            </a:extLst>
          </p:cNvPr>
          <p:cNvSpPr/>
          <p:nvPr/>
        </p:nvSpPr>
        <p:spPr>
          <a:xfrm>
            <a:off x="1766823" y="2476425"/>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柏原</a:t>
            </a:r>
          </a:p>
        </p:txBody>
      </p:sp>
      <p:sp>
        <p:nvSpPr>
          <p:cNvPr id="224" name="楕円 223">
            <a:extLst>
              <a:ext uri="{FF2B5EF4-FFF2-40B4-BE49-F238E27FC236}">
                <a16:creationId xmlns:a16="http://schemas.microsoft.com/office/drawing/2014/main" id="{6EF90B2C-B9B3-BA20-0172-DF633C469885}"/>
              </a:ext>
            </a:extLst>
          </p:cNvPr>
          <p:cNvSpPr/>
          <p:nvPr/>
        </p:nvSpPr>
        <p:spPr>
          <a:xfrm>
            <a:off x="1058041" y="2470414"/>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40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225" name="テキスト ボックス 224">
            <a:extLst>
              <a:ext uri="{FF2B5EF4-FFF2-40B4-BE49-F238E27FC236}">
                <a16:creationId xmlns:a16="http://schemas.microsoft.com/office/drawing/2014/main" id="{66F14ABF-6479-621E-8618-3A9F666B4F50}"/>
              </a:ext>
            </a:extLst>
          </p:cNvPr>
          <p:cNvSpPr txBox="1"/>
          <p:nvPr/>
        </p:nvSpPr>
        <p:spPr>
          <a:xfrm>
            <a:off x="2705375" y="2019080"/>
            <a:ext cx="4114878"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奇跡のトンネル　亀の瀬</a:t>
            </a:r>
          </a:p>
        </p:txBody>
      </p:sp>
      <p:sp>
        <p:nvSpPr>
          <p:cNvPr id="227" name="テキスト ボックス 226">
            <a:extLst>
              <a:ext uri="{FF2B5EF4-FFF2-40B4-BE49-F238E27FC236}">
                <a16:creationId xmlns:a16="http://schemas.microsoft.com/office/drawing/2014/main" id="{D33AF807-20C0-B890-CC89-3B827A507A73}"/>
              </a:ext>
            </a:extLst>
          </p:cNvPr>
          <p:cNvSpPr txBox="1"/>
          <p:nvPr/>
        </p:nvSpPr>
        <p:spPr>
          <a:xfrm>
            <a:off x="2256854" y="2477871"/>
            <a:ext cx="3009225" cy="70788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8:30‐9:30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10:30</a:t>
            </a:r>
            <a:r>
              <a:rPr kumimoji="1" lang="ja-JP" altLang="en-US" sz="1000" dirty="0">
                <a:solidFill>
                  <a:prstClr val="black"/>
                </a:solidFill>
                <a:latin typeface="メイリオ" panose="020B0604030504040204" pitchFamily="50" charset="-128"/>
                <a:ea typeface="メイリオ" panose="020B0604030504040204" pitchFamily="50" charset="-128"/>
              </a:rPr>
              <a:t>亀の瀬トンネル ガイドツアー</a:t>
            </a:r>
            <a:r>
              <a:rPr kumimoji="1" lang="en-US" altLang="ja-JP" sz="1000" dirty="0">
                <a:solidFill>
                  <a:prstClr val="black"/>
                </a:solidFill>
                <a:latin typeface="メイリオ" panose="020B0604030504040204" pitchFamily="50" charset="-128"/>
                <a:ea typeface="メイリオ" panose="020B0604030504040204" pitchFamily="50" charset="-128"/>
              </a:rPr>
              <a:t>(90</a:t>
            </a:r>
            <a:r>
              <a:rPr kumimoji="1" lang="ja-JP" altLang="en-US" sz="1000" dirty="0">
                <a:solidFill>
                  <a:prstClr val="black"/>
                </a:solidFill>
                <a:latin typeface="メイリオ" panose="020B0604030504040204" pitchFamily="50" charset="-128"/>
                <a:ea typeface="メイリオ" panose="020B0604030504040204" pitchFamily="50" charset="-128"/>
              </a:rPr>
              <a:t>分）＝＝</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12:30 </a:t>
            </a:r>
            <a:r>
              <a:rPr kumimoji="1" lang="ja-JP" altLang="en-US" sz="1000" dirty="0">
                <a:solidFill>
                  <a:prstClr val="black"/>
                </a:solidFill>
                <a:latin typeface="メイリオ" panose="020B0604030504040204" pitchFamily="50" charset="-128"/>
                <a:ea typeface="メイリオ" panose="020B0604030504040204" pitchFamily="50" charset="-128"/>
              </a:rPr>
              <a:t>レストラン シャロン（ご昼食）＝＝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15:00-15:30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228" name="テキスト ボックス 227">
            <a:extLst>
              <a:ext uri="{FF2B5EF4-FFF2-40B4-BE49-F238E27FC236}">
                <a16:creationId xmlns:a16="http://schemas.microsoft.com/office/drawing/2014/main" id="{6EFA4BD1-4C92-0E55-EE22-932E242F17AD}"/>
              </a:ext>
            </a:extLst>
          </p:cNvPr>
          <p:cNvSpPr txBox="1"/>
          <p:nvPr/>
        </p:nvSpPr>
        <p:spPr>
          <a:xfrm>
            <a:off x="346884" y="2693950"/>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3,500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29" name="テキスト ボックス 228">
            <a:extLst>
              <a:ext uri="{FF2B5EF4-FFF2-40B4-BE49-F238E27FC236}">
                <a16:creationId xmlns:a16="http://schemas.microsoft.com/office/drawing/2014/main" id="{4217D9CD-A82E-0DA1-900C-C0840E8C83AA}"/>
              </a:ext>
            </a:extLst>
          </p:cNvPr>
          <p:cNvSpPr txBox="1"/>
          <p:nvPr/>
        </p:nvSpPr>
        <p:spPr>
          <a:xfrm>
            <a:off x="362914" y="3320019"/>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国産牛ハンバーグステーキコース</a:t>
            </a:r>
          </a:p>
        </p:txBody>
      </p:sp>
      <p:pic>
        <p:nvPicPr>
          <p:cNvPr id="230" name="図 229" descr="コンパクトディスク が含まれている画像&#10;&#10;自動的に生成された説明">
            <a:extLst>
              <a:ext uri="{FF2B5EF4-FFF2-40B4-BE49-F238E27FC236}">
                <a16:creationId xmlns:a16="http://schemas.microsoft.com/office/drawing/2014/main" id="{6CA2FBC0-623E-C150-5557-9C6F7FE03D5D}"/>
              </a:ext>
            </a:extLst>
          </p:cNvPr>
          <p:cNvPicPr>
            <a:picLocks noChangeAspect="1"/>
          </p:cNvPicPr>
          <p:nvPr/>
        </p:nvPicPr>
        <p:blipFill>
          <a:blip r:embed="rId24"/>
          <a:stretch>
            <a:fillRect/>
          </a:stretch>
        </p:blipFill>
        <p:spPr>
          <a:xfrm>
            <a:off x="5595868" y="2501606"/>
            <a:ext cx="1629259" cy="468000"/>
          </a:xfrm>
          <a:prstGeom prst="rect">
            <a:avLst/>
          </a:prstGeom>
        </p:spPr>
      </p:pic>
      <p:sp>
        <p:nvSpPr>
          <p:cNvPr id="231" name="楕円 271">
            <a:extLst>
              <a:ext uri="{FF2B5EF4-FFF2-40B4-BE49-F238E27FC236}">
                <a16:creationId xmlns:a16="http://schemas.microsoft.com/office/drawing/2014/main" id="{E015323B-1A2E-D26E-5206-ADFF16FAA6CA}"/>
              </a:ext>
            </a:extLst>
          </p:cNvPr>
          <p:cNvSpPr/>
          <p:nvPr/>
        </p:nvSpPr>
        <p:spPr>
          <a:xfrm>
            <a:off x="6503187" y="2252350"/>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232" name="テキスト ボックス 231">
            <a:extLst>
              <a:ext uri="{FF2B5EF4-FFF2-40B4-BE49-F238E27FC236}">
                <a16:creationId xmlns:a16="http://schemas.microsoft.com/office/drawing/2014/main" id="{B4457FB5-1D74-44F2-9823-A99233DFAF30}"/>
              </a:ext>
            </a:extLst>
          </p:cNvPr>
          <p:cNvSpPr txBox="1"/>
          <p:nvPr/>
        </p:nvSpPr>
        <p:spPr>
          <a:xfrm>
            <a:off x="2267154" y="3133783"/>
            <a:ext cx="3446569" cy="369332"/>
          </a:xfrm>
          <a:prstGeom prst="rect">
            <a:avLst/>
          </a:prstGeom>
          <a:noFill/>
        </p:spPr>
        <p:txBody>
          <a:bodyPr wrap="square">
            <a:spAutoFit/>
          </a:bodyPr>
          <a:lstStyle/>
          <a:p>
            <a:r>
              <a:rPr lang="en-US" altLang="ja-JP" sz="900" b="1" i="0" dirty="0">
                <a:solidFill>
                  <a:srgbClr val="FF0000"/>
                </a:solidFill>
                <a:effectLst/>
                <a:latin typeface="メイリオ" panose="020B0604030504040204" pitchFamily="50" charset="-128"/>
                <a:ea typeface="メイリオ" panose="020B0604030504040204" pitchFamily="50" charset="-128"/>
              </a:rPr>
              <a:t>※</a:t>
            </a:r>
            <a:r>
              <a:rPr lang="ja-JP" altLang="en-US" sz="900" b="1" i="0" dirty="0">
                <a:solidFill>
                  <a:srgbClr val="FF0000"/>
                </a:solidFill>
                <a:effectLst/>
                <a:latin typeface="メイリオ" panose="020B0604030504040204" pitchFamily="50" charset="-128"/>
                <a:ea typeface="メイリオ" panose="020B0604030504040204" pitchFamily="50" charset="-128"/>
              </a:rPr>
              <a:t>“亀の瀬地すべり資料室・排水トンネル・旧大阪鉄道</a:t>
            </a:r>
            <a:endParaRPr lang="en-US" altLang="ja-JP" sz="900" b="1" i="0" dirty="0">
              <a:solidFill>
                <a:srgbClr val="FF0000"/>
              </a:solidFill>
              <a:effectLst/>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a:t>
            </a:r>
            <a:r>
              <a:rPr lang="ja-JP" altLang="en-US" sz="900" b="1" i="0" dirty="0">
                <a:solidFill>
                  <a:srgbClr val="FF0000"/>
                </a:solidFill>
                <a:effectLst/>
                <a:latin typeface="メイリオ" panose="020B0604030504040204" pitchFamily="50" charset="-128"/>
                <a:ea typeface="メイリオ" panose="020B0604030504040204" pitchFamily="50" charset="-128"/>
              </a:rPr>
              <a:t>亀瀬隧道”などの見どころを</a:t>
            </a:r>
            <a:r>
              <a:rPr lang="ja-JP" altLang="en-US" sz="900" b="1" dirty="0">
                <a:solidFill>
                  <a:srgbClr val="FF0000"/>
                </a:solidFill>
                <a:latin typeface="メイリオ" panose="020B0604030504040204" pitchFamily="50" charset="-128"/>
                <a:ea typeface="メイリオ" panose="020B0604030504040204" pitchFamily="50" charset="-128"/>
              </a:rPr>
              <a:t>現地ガイドがご案内します</a:t>
            </a:r>
          </a:p>
        </p:txBody>
      </p:sp>
      <p:pic>
        <p:nvPicPr>
          <p:cNvPr id="233" name="Picture 2">
            <a:extLst>
              <a:ext uri="{FF2B5EF4-FFF2-40B4-BE49-F238E27FC236}">
                <a16:creationId xmlns:a16="http://schemas.microsoft.com/office/drawing/2014/main" id="{2354DE6E-5704-7423-B812-0A9E4CFF271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25232" y="2991329"/>
            <a:ext cx="699695" cy="51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4" name="Picture 3">
            <a:extLst>
              <a:ext uri="{FF2B5EF4-FFF2-40B4-BE49-F238E27FC236}">
                <a16:creationId xmlns:a16="http://schemas.microsoft.com/office/drawing/2014/main" id="{BA0B1B6D-21D8-0A5F-B11B-503008B3EF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91485" y="2997299"/>
            <a:ext cx="920488" cy="5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吹き出し: 角を丸めた四角形 8">
            <a:extLst>
              <a:ext uri="{FF2B5EF4-FFF2-40B4-BE49-F238E27FC236}">
                <a16:creationId xmlns:a16="http://schemas.microsoft.com/office/drawing/2014/main" id="{22D9DC86-DF81-DB31-45F8-ED7557E5DC6B}"/>
              </a:ext>
            </a:extLst>
          </p:cNvPr>
          <p:cNvSpPr/>
          <p:nvPr/>
        </p:nvSpPr>
        <p:spPr>
          <a:xfrm>
            <a:off x="7296912" y="1691214"/>
            <a:ext cx="659188" cy="1708854"/>
          </a:xfrm>
          <a:prstGeom prst="wedgeRoundRectCallout">
            <a:avLst>
              <a:gd name="adj1" fmla="val -119776"/>
              <a:gd name="adj2" fmla="val -21942"/>
              <a:gd name="adj3" fmla="val 16667"/>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r>
              <a:rPr kumimoji="1" lang="en-US" altLang="ja-JP" sz="1200" dirty="0">
                <a:solidFill>
                  <a:schemeClr val="tx1"/>
                </a:solidFill>
                <a:latin typeface="ＭＳ ゴシック" panose="020B0609070205080204" pitchFamily="49" charset="-128"/>
                <a:ea typeface="ＭＳ ゴシック" panose="020B0609070205080204" pitchFamily="49" charset="-128"/>
              </a:rPr>
              <a:t>1</a:t>
            </a:r>
            <a:r>
              <a:rPr kumimoji="1" lang="ja-JP" altLang="en-US" sz="1200" dirty="0">
                <a:solidFill>
                  <a:schemeClr val="tx1"/>
                </a:solidFill>
                <a:latin typeface="ＭＳ ゴシック" panose="020B0609070205080204" pitchFamily="49" charset="-128"/>
                <a:ea typeface="ＭＳ ゴシック" panose="020B0609070205080204" pitchFamily="49" charset="-128"/>
              </a:rPr>
              <a:t>日は</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満員御礼</a:t>
            </a:r>
            <a:r>
              <a:rPr kumimoji="1" lang="ja-JP" altLang="en-US" sz="1200" dirty="0">
                <a:solidFill>
                  <a:schemeClr val="tx1"/>
                </a:solidFill>
                <a:latin typeface="ＭＳ ゴシック" panose="020B0609070205080204" pitchFamily="49" charset="-128"/>
                <a:ea typeface="ＭＳ ゴシック" panose="020B0609070205080204" pitchFamily="49" charset="-128"/>
              </a:rPr>
              <a:t>の為、新たに</a:t>
            </a:r>
            <a:r>
              <a:rPr kumimoji="1" lang="en-US" altLang="ja-JP" sz="1200" b="1" dirty="0">
                <a:solidFill>
                  <a:srgbClr val="FF0000"/>
                </a:solidFill>
                <a:latin typeface="ＭＳ ゴシック" panose="020B0609070205080204" pitchFamily="49" charset="-128"/>
                <a:ea typeface="ＭＳ ゴシック" panose="020B0609070205080204" pitchFamily="49" charset="-128"/>
              </a:rPr>
              <a:t>11</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月８日</a:t>
            </a:r>
            <a:r>
              <a:rPr kumimoji="1" lang="en-US" altLang="ja-JP" sz="1200" b="1" dirty="0">
                <a:solidFill>
                  <a:srgbClr val="FF0000"/>
                </a:solidFill>
                <a:latin typeface="ＭＳ ゴシック" panose="020B0609070205080204" pitchFamily="49" charset="-128"/>
                <a:ea typeface="ＭＳ ゴシック" panose="020B0609070205080204" pitchFamily="49" charset="-128"/>
              </a:rPr>
              <a:t>(</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水</a:t>
            </a:r>
            <a:r>
              <a:rPr kumimoji="1" lang="en-US" altLang="ja-JP" sz="1200" b="1" dirty="0">
                <a:solidFill>
                  <a:srgbClr val="FF0000"/>
                </a:solidFill>
                <a:latin typeface="ＭＳ ゴシック" panose="020B0609070205080204" pitchFamily="49" charset="-128"/>
                <a:ea typeface="ＭＳ ゴシック" panose="020B0609070205080204" pitchFamily="49" charset="-128"/>
              </a:rPr>
              <a:t>)</a:t>
            </a:r>
            <a:r>
              <a:rPr kumimoji="1" lang="ja-JP" altLang="en-US" sz="1200" dirty="0">
                <a:solidFill>
                  <a:schemeClr val="tx1"/>
                </a:solidFill>
                <a:latin typeface="ＭＳ ゴシック" panose="020B0609070205080204" pitchFamily="49" charset="-128"/>
                <a:ea typeface="ＭＳ ゴシック" panose="020B0609070205080204" pitchFamily="49" charset="-128"/>
              </a:rPr>
              <a:t>にも設定・募集します</a:t>
            </a:r>
          </a:p>
        </p:txBody>
      </p:sp>
      <p:pic>
        <p:nvPicPr>
          <p:cNvPr id="8" name="図 7">
            <a:extLst>
              <a:ext uri="{FF2B5EF4-FFF2-40B4-BE49-F238E27FC236}">
                <a16:creationId xmlns:a16="http://schemas.microsoft.com/office/drawing/2014/main" id="{7BFC0004-88A5-29EE-0951-975855EA140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3690583" y="2502523"/>
            <a:ext cx="1116631" cy="972000"/>
          </a:xfrm>
          <a:prstGeom prst="rect">
            <a:avLst/>
          </a:prstGeom>
        </p:spPr>
      </p:pic>
    </p:spTree>
    <p:extLst>
      <p:ext uri="{BB962C8B-B14F-4D97-AF65-F5344CB8AC3E}">
        <p14:creationId xmlns:p14="http://schemas.microsoft.com/office/powerpoint/2010/main" val="130589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A80F9AAD-9BD9-021F-3E8D-7313B7781F65}"/>
              </a:ext>
            </a:extLst>
          </p:cNvPr>
          <p:cNvGrpSpPr/>
          <p:nvPr/>
        </p:nvGrpSpPr>
        <p:grpSpPr>
          <a:xfrm>
            <a:off x="12991463" y="20586"/>
            <a:ext cx="2034455" cy="848593"/>
            <a:chOff x="5520077" y="40068"/>
            <a:chExt cx="1703059" cy="660894"/>
          </a:xfrm>
        </p:grpSpPr>
        <p:sp>
          <p:nvSpPr>
            <p:cNvPr id="13" name="テキスト ボックス 12">
              <a:extLst>
                <a:ext uri="{FF2B5EF4-FFF2-40B4-BE49-F238E27FC236}">
                  <a16:creationId xmlns:a16="http://schemas.microsoft.com/office/drawing/2014/main" id="{58BDA2C3-99C2-CBCE-7D45-258635737044}"/>
                </a:ext>
              </a:extLst>
            </p:cNvPr>
            <p:cNvSpPr txBox="1"/>
            <p:nvPr/>
          </p:nvSpPr>
          <p:spPr>
            <a:xfrm>
              <a:off x="5520077" y="40068"/>
              <a:ext cx="1610446" cy="496279"/>
            </a:xfrm>
            <a:prstGeom prst="rect">
              <a:avLst/>
            </a:prstGeom>
            <a:noFill/>
          </p:spPr>
          <p:txBody>
            <a:bodyPr wrap="square">
              <a:spAutoFit/>
            </a:bodyPr>
            <a:lstStyle/>
            <a:p>
              <a:pPr algn="ctr">
                <a:lnSpc>
                  <a:spcPct val="119000"/>
                </a:lnSpc>
                <a:spcAft>
                  <a:spcPts val="648"/>
                </a:spcAft>
              </a:pPr>
              <a:r>
                <a:rPr lang="en-US" altLang="ja-JP" sz="3200" kern="1400" dirty="0">
                  <a:solidFill>
                    <a:srgbClr val="99BB5A"/>
                  </a:solidFill>
                  <a:effectLst>
                    <a:outerShdw blurRad="50800" dist="38100" dir="2700000" algn="tl">
                      <a:srgbClr val="000000">
                        <a:alpha val="40000"/>
                      </a:srgbClr>
                    </a:outerShdw>
                  </a:effectLst>
                  <a:latin typeface="Trebuchet MS" panose="020B0603020202020204" pitchFamily="34" charset="0"/>
                </a:rPr>
                <a:t>Heartful</a:t>
              </a:r>
              <a:endParaRPr lang="en-US" altLang="ja-JP" sz="3200" kern="1400" dirty="0">
                <a:solidFill>
                  <a:srgbClr val="000000"/>
                </a:solidFill>
                <a:latin typeface="Calibri" panose="020F0502020204030204" pitchFamily="34" charset="0"/>
              </a:endParaRPr>
            </a:p>
          </p:txBody>
        </p:sp>
        <p:sp>
          <p:nvSpPr>
            <p:cNvPr id="14" name="テキスト ボックス 13">
              <a:extLst>
                <a:ext uri="{FF2B5EF4-FFF2-40B4-BE49-F238E27FC236}">
                  <a16:creationId xmlns:a16="http://schemas.microsoft.com/office/drawing/2014/main" id="{5C269D5A-F79D-13CB-D825-6E3752A32E3A}"/>
                </a:ext>
              </a:extLst>
            </p:cNvPr>
            <p:cNvSpPr txBox="1"/>
            <p:nvPr/>
          </p:nvSpPr>
          <p:spPr>
            <a:xfrm>
              <a:off x="5930768" y="442558"/>
              <a:ext cx="1292368" cy="258404"/>
            </a:xfrm>
            <a:prstGeom prst="rect">
              <a:avLst/>
            </a:prstGeom>
            <a:noFill/>
          </p:spPr>
          <p:txBody>
            <a:bodyPr wrap="square" rtlCol="0">
              <a:spAutoFit/>
            </a:bodyPr>
            <a:lstStyle/>
            <a:p>
              <a:r>
                <a:rPr kumimoji="1" lang="ja-JP" altLang="en-US" sz="1079" b="1" dirty="0"/>
                <a:t>ハートフルサンク</a:t>
              </a:r>
            </a:p>
          </p:txBody>
        </p:sp>
      </p:grpSp>
      <p:sp>
        <p:nvSpPr>
          <p:cNvPr id="16" name="テキスト ボックス 15">
            <a:extLst>
              <a:ext uri="{FF2B5EF4-FFF2-40B4-BE49-F238E27FC236}">
                <a16:creationId xmlns:a16="http://schemas.microsoft.com/office/drawing/2014/main" id="{CAB4BA04-7E23-CEDA-B731-B5EEA31615EC}"/>
              </a:ext>
            </a:extLst>
          </p:cNvPr>
          <p:cNvSpPr txBox="1"/>
          <p:nvPr/>
        </p:nvSpPr>
        <p:spPr>
          <a:xfrm>
            <a:off x="85812" y="9476"/>
            <a:ext cx="6780502" cy="707886"/>
          </a:xfrm>
          <a:prstGeom prst="rect">
            <a:avLst/>
          </a:prstGeom>
          <a:noFill/>
        </p:spPr>
        <p:txBody>
          <a:bodyPr wrap="square">
            <a:spAutoFit/>
          </a:bodyPr>
          <a:lstStyle/>
          <a:p>
            <a:pPr defTabSz="640596">
              <a:defRPr/>
            </a:pPr>
            <a:r>
              <a:rPr kumimoji="1" lang="en-US" altLang="ja-JP" sz="4000" dirty="0">
                <a:solidFill>
                  <a:srgbClr val="FF0000"/>
                </a:solidFill>
                <a:highlight>
                  <a:srgbClr val="FFFF00"/>
                </a:highlight>
                <a:latin typeface="HGS創英ﾌﾟﾚｾﾞﾝｽEB" panose="02020800000000000000" pitchFamily="18" charset="-128"/>
                <a:ea typeface="HGS創英ﾌﾟﾚｾﾞﾝｽEB" panose="02020800000000000000" pitchFamily="18" charset="-128"/>
              </a:rPr>
              <a:t>11</a:t>
            </a:r>
            <a:r>
              <a:rPr kumimoji="1" lang="ja-JP" altLang="en-US" sz="4000" dirty="0">
                <a:solidFill>
                  <a:srgbClr val="FF0000"/>
                </a:solidFill>
                <a:highlight>
                  <a:srgbClr val="FFFF00"/>
                </a:highlight>
                <a:latin typeface="HGS創英ﾌﾟﾚｾﾞﾝｽEB" panose="02020800000000000000" pitchFamily="18" charset="-128"/>
                <a:ea typeface="HGS創英ﾌﾟﾚｾﾞﾝｽEB" panose="02020800000000000000" pitchFamily="18" charset="-128"/>
              </a:rPr>
              <a:t>月</a:t>
            </a:r>
            <a:r>
              <a:rPr kumimoji="1" lang="ja-JP" altLang="en-US" sz="38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お出かけ予定表</a:t>
            </a:r>
            <a:r>
              <a:rPr kumimoji="1" lang="en-US" altLang="ja-JP" sz="32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a:t>
            </a:r>
            <a:r>
              <a:rPr kumimoji="1" lang="ja-JP" altLang="en-US" sz="32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先行案内</a:t>
            </a:r>
            <a:r>
              <a:rPr kumimoji="1" lang="en-US" altLang="ja-JP" sz="3200" dirty="0">
                <a:solidFill>
                  <a:srgbClr val="9BBB59">
                    <a:lumMod val="75000"/>
                  </a:srgbClr>
                </a:solidFill>
                <a:latin typeface="HGS創英ﾌﾟﾚｾﾞﾝｽEB" panose="02020800000000000000" pitchFamily="18" charset="-128"/>
                <a:ea typeface="HGS創英ﾌﾟﾚｾﾞﾝｽEB" panose="02020800000000000000" pitchFamily="18" charset="-128"/>
              </a:rPr>
              <a:t>)</a:t>
            </a:r>
          </a:p>
        </p:txBody>
      </p:sp>
      <p:sp>
        <p:nvSpPr>
          <p:cNvPr id="60" name="正方形/長方形 59">
            <a:extLst>
              <a:ext uri="{FF2B5EF4-FFF2-40B4-BE49-F238E27FC236}">
                <a16:creationId xmlns:a16="http://schemas.microsoft.com/office/drawing/2014/main" id="{CC6B0AC3-F28A-E3A0-8962-39458058852C}"/>
              </a:ext>
            </a:extLst>
          </p:cNvPr>
          <p:cNvSpPr/>
          <p:nvPr/>
        </p:nvSpPr>
        <p:spPr>
          <a:xfrm>
            <a:off x="317585" y="8991337"/>
            <a:ext cx="6936063" cy="1369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61" name="テキスト ボックス 60">
            <a:extLst>
              <a:ext uri="{FF2B5EF4-FFF2-40B4-BE49-F238E27FC236}">
                <a16:creationId xmlns:a16="http://schemas.microsoft.com/office/drawing/2014/main" id="{AC748C6C-F4C3-2111-89B7-AC1C14EB914E}"/>
              </a:ext>
            </a:extLst>
          </p:cNvPr>
          <p:cNvSpPr txBox="1"/>
          <p:nvPr/>
        </p:nvSpPr>
        <p:spPr>
          <a:xfrm>
            <a:off x="327820" y="9021635"/>
            <a:ext cx="4862197" cy="258404"/>
          </a:xfrm>
          <a:prstGeom prst="rect">
            <a:avLst/>
          </a:prstGeom>
          <a:noFill/>
        </p:spPr>
        <p:txBody>
          <a:bodyPr wrap="square" rtlCol="0">
            <a:spAutoFit/>
          </a:bodyPr>
          <a:lstStyle/>
          <a:p>
            <a:r>
              <a:rPr kumimoji="1" lang="ja-JP" altLang="en-US" sz="1079" dirty="0">
                <a:latin typeface="メイリオ" panose="020B0604030504040204" pitchFamily="50" charset="-128"/>
                <a:ea typeface="メイリオ" panose="020B0604030504040204" pitchFamily="50" charset="-128"/>
              </a:rPr>
              <a:t>大阪府知事登録旅行業 </a:t>
            </a:r>
            <a:r>
              <a:rPr kumimoji="1" lang="en-US" altLang="ja-JP" sz="1079" dirty="0">
                <a:latin typeface="メイリオ" panose="020B0604030504040204" pitchFamily="50" charset="-128"/>
                <a:ea typeface="メイリオ" panose="020B0604030504040204" pitchFamily="50" charset="-128"/>
              </a:rPr>
              <a:t>2-2996</a:t>
            </a:r>
            <a:r>
              <a:rPr kumimoji="1" lang="ja-JP" altLang="en-US" sz="1079" dirty="0">
                <a:latin typeface="メイリオ" panose="020B0604030504040204" pitchFamily="50" charset="-128"/>
                <a:ea typeface="メイリオ" panose="020B0604030504040204" pitchFamily="50" charset="-128"/>
              </a:rPr>
              <a:t>号 総合旅行業務取扱管理者</a:t>
            </a:r>
            <a:r>
              <a:rPr kumimoji="1" lang="en-US" altLang="ja-JP" sz="1079" dirty="0">
                <a:latin typeface="メイリオ" panose="020B0604030504040204" pitchFamily="50" charset="-128"/>
                <a:ea typeface="メイリオ" panose="020B0604030504040204" pitchFamily="50" charset="-128"/>
              </a:rPr>
              <a:t>:</a:t>
            </a:r>
            <a:r>
              <a:rPr kumimoji="1" lang="ja-JP" altLang="en-US" sz="1079" dirty="0">
                <a:latin typeface="メイリオ" panose="020B0604030504040204" pitchFamily="50" charset="-128"/>
                <a:ea typeface="メイリオ" panose="020B0604030504040204" pitchFamily="50" charset="-128"/>
              </a:rPr>
              <a:t>三好 久美子</a:t>
            </a:r>
          </a:p>
        </p:txBody>
      </p:sp>
      <p:sp>
        <p:nvSpPr>
          <p:cNvPr id="62" name="テキスト ボックス 61">
            <a:extLst>
              <a:ext uri="{FF2B5EF4-FFF2-40B4-BE49-F238E27FC236}">
                <a16:creationId xmlns:a16="http://schemas.microsoft.com/office/drawing/2014/main" id="{FBB58DBD-32B3-B048-7162-B8A04DF575B2}"/>
              </a:ext>
            </a:extLst>
          </p:cNvPr>
          <p:cNvSpPr txBox="1"/>
          <p:nvPr/>
        </p:nvSpPr>
        <p:spPr>
          <a:xfrm>
            <a:off x="327820" y="9171614"/>
            <a:ext cx="2653088" cy="557397"/>
          </a:xfrm>
          <a:prstGeom prst="rect">
            <a:avLst/>
          </a:prstGeom>
          <a:noFill/>
        </p:spPr>
        <p:txBody>
          <a:bodyPr wrap="square">
            <a:spAutoFit/>
          </a:bodyPr>
          <a:lstStyle/>
          <a:p>
            <a:r>
              <a:rPr lang="en-US" altLang="ja-JP" sz="3022" kern="1400" dirty="0">
                <a:solidFill>
                  <a:srgbClr val="99BB5A"/>
                </a:solidFill>
                <a:effectLst>
                  <a:outerShdw blurRad="50800" dist="38100" dir="2700000" algn="tl">
                    <a:srgbClr val="000000">
                      <a:alpha val="40000"/>
                    </a:srgbClr>
                  </a:outerShdw>
                </a:effectLst>
                <a:latin typeface="Trebuchet MS" panose="020B0603020202020204" pitchFamily="34" charset="0"/>
              </a:rPr>
              <a:t>Heartful Tours</a:t>
            </a:r>
            <a:endParaRPr lang="en-US" altLang="ja-JP" sz="756" kern="1400" dirty="0">
              <a:solidFill>
                <a:srgbClr val="000000"/>
              </a:solidFill>
              <a:latin typeface="Calibri" panose="020F0502020204030204" pitchFamily="34" charset="0"/>
            </a:endParaRPr>
          </a:p>
        </p:txBody>
      </p:sp>
      <p:sp>
        <p:nvSpPr>
          <p:cNvPr id="63" name="テキスト ボックス 62">
            <a:extLst>
              <a:ext uri="{FF2B5EF4-FFF2-40B4-BE49-F238E27FC236}">
                <a16:creationId xmlns:a16="http://schemas.microsoft.com/office/drawing/2014/main" id="{956923AB-16B9-83B3-D7C9-E8354EABFB77}"/>
              </a:ext>
            </a:extLst>
          </p:cNvPr>
          <p:cNvSpPr txBox="1"/>
          <p:nvPr/>
        </p:nvSpPr>
        <p:spPr>
          <a:xfrm>
            <a:off x="327820" y="9672505"/>
            <a:ext cx="2858815" cy="623761"/>
          </a:xfrm>
          <a:prstGeom prst="rect">
            <a:avLst/>
          </a:prstGeom>
          <a:noFill/>
        </p:spPr>
        <p:txBody>
          <a:bodyPr wrap="square" rtlCol="0">
            <a:spAutoFit/>
          </a:bodyPr>
          <a:lstStyle/>
          <a:p>
            <a:pPr>
              <a:lnSpc>
                <a:spcPct val="119000"/>
              </a:lnSpc>
              <a:spcAft>
                <a:spcPts val="648"/>
              </a:spcAft>
            </a:pPr>
            <a:r>
              <a:rPr lang="ja-JP" altLang="en-US" sz="971" dirty="0">
                <a:latin typeface="メイリオ" panose="020B0604030504040204" pitchFamily="50" charset="-128"/>
                <a:ea typeface="メイリオ" panose="020B0604030504040204" pitchFamily="50" charset="-128"/>
              </a:rPr>
              <a:t>ハートフルサンク トナリエオフィス</a:t>
            </a:r>
            <a:br>
              <a:rPr lang="en-US" altLang="ja-JP" sz="971" dirty="0">
                <a:latin typeface="メイリオ" panose="020B0604030504040204" pitchFamily="50" charset="-128"/>
                <a:ea typeface="メイリオ" panose="020B0604030504040204" pitchFamily="50" charset="-128"/>
              </a:rPr>
            </a:br>
            <a:r>
              <a:rPr lang="ja-JP" altLang="en-US" sz="971" dirty="0">
                <a:latin typeface="メイリオ" panose="020B0604030504040204" pitchFamily="50" charset="-128"/>
                <a:ea typeface="メイリオ" panose="020B0604030504040204" pitchFamily="50" charset="-128"/>
              </a:rPr>
              <a:t>〒</a:t>
            </a:r>
            <a:r>
              <a:rPr lang="en-US" altLang="ja-JP" sz="971" dirty="0">
                <a:latin typeface="メイリオ" panose="020B0604030504040204" pitchFamily="50" charset="-128"/>
                <a:ea typeface="メイリオ" panose="020B0604030504040204" pitchFamily="50" charset="-128"/>
              </a:rPr>
              <a:t>590-0132</a:t>
            </a:r>
            <a:r>
              <a:rPr lang="ja-JP" altLang="en-US" sz="971" dirty="0">
                <a:latin typeface="メイリオ" panose="020B0604030504040204" pitchFamily="50" charset="-128"/>
                <a:ea typeface="メイリオ" panose="020B0604030504040204" pitchFamily="50" charset="-128"/>
              </a:rPr>
              <a:t> 堺市南区原山台</a:t>
            </a:r>
            <a:r>
              <a:rPr lang="en-US" altLang="ja-JP" sz="971" dirty="0">
                <a:latin typeface="メイリオ" panose="020B0604030504040204" pitchFamily="50" charset="-128"/>
                <a:ea typeface="メイリオ" panose="020B0604030504040204" pitchFamily="50" charset="-128"/>
              </a:rPr>
              <a:t>2</a:t>
            </a:r>
            <a:r>
              <a:rPr lang="ja-JP" altLang="en-US" sz="971" dirty="0">
                <a:latin typeface="メイリオ" panose="020B0604030504040204" pitchFamily="50" charset="-128"/>
                <a:ea typeface="メイリオ" panose="020B0604030504040204" pitchFamily="50" charset="-128"/>
              </a:rPr>
              <a:t>丁</a:t>
            </a:r>
            <a:r>
              <a:rPr lang="en-US" altLang="ja-JP" sz="971" dirty="0">
                <a:latin typeface="メイリオ" panose="020B0604030504040204" pitchFamily="50" charset="-128"/>
                <a:ea typeface="メイリオ" panose="020B0604030504040204" pitchFamily="50" charset="-128"/>
              </a:rPr>
              <a:t>2</a:t>
            </a:r>
            <a:r>
              <a:rPr lang="ja-JP" altLang="en-US" sz="971" dirty="0">
                <a:latin typeface="メイリオ" panose="020B0604030504040204" pitchFamily="50" charset="-128"/>
                <a:ea typeface="メイリオ" panose="020B0604030504040204" pitchFamily="50" charset="-128"/>
              </a:rPr>
              <a:t>番</a:t>
            </a:r>
            <a:r>
              <a:rPr lang="en-US" altLang="ja-JP" sz="971" dirty="0">
                <a:latin typeface="メイリオ" panose="020B0604030504040204" pitchFamily="50" charset="-128"/>
                <a:ea typeface="メイリオ" panose="020B0604030504040204" pitchFamily="50" charset="-128"/>
              </a:rPr>
              <a:t>1</a:t>
            </a:r>
            <a:r>
              <a:rPr lang="ja-JP" altLang="en-US" sz="971" dirty="0">
                <a:latin typeface="メイリオ" panose="020B0604030504040204" pitchFamily="50" charset="-128"/>
                <a:ea typeface="メイリオ" panose="020B0604030504040204" pitchFamily="50" charset="-128"/>
              </a:rPr>
              <a:t>号</a:t>
            </a:r>
            <a:br>
              <a:rPr lang="en-US" altLang="ja-JP" sz="971" dirty="0">
                <a:latin typeface="メイリオ" panose="020B0604030504040204" pitchFamily="50" charset="-128"/>
                <a:ea typeface="メイリオ" panose="020B0604030504040204" pitchFamily="50" charset="-128"/>
              </a:rPr>
            </a:br>
            <a:r>
              <a:rPr lang="ja-JP" altLang="en-US" sz="971" dirty="0">
                <a:latin typeface="メイリオ" panose="020B0604030504040204" pitchFamily="50" charset="-128"/>
                <a:ea typeface="メイリオ" panose="020B0604030504040204" pitchFamily="50" charset="-128"/>
              </a:rPr>
              <a:t>トナリエ栂・美木多</a:t>
            </a:r>
            <a:r>
              <a:rPr lang="en-US" altLang="ja-JP" sz="971" dirty="0">
                <a:latin typeface="メイリオ" panose="020B0604030504040204" pitchFamily="50" charset="-128"/>
                <a:ea typeface="メイリオ" panose="020B0604030504040204" pitchFamily="50" charset="-128"/>
              </a:rPr>
              <a:t>1-7</a:t>
            </a:r>
            <a:r>
              <a:rPr lang="ja-JP" altLang="en-US" sz="971"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FAX.072-294-6600</a:t>
            </a:r>
            <a:endParaRPr kumimoji="1" lang="ja-JP" altLang="en-US" sz="1000" dirty="0">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E86BFFA9-62B7-724D-B2A8-14FDCFFFFA80}"/>
              </a:ext>
            </a:extLst>
          </p:cNvPr>
          <p:cNvSpPr txBox="1"/>
          <p:nvPr/>
        </p:nvSpPr>
        <p:spPr>
          <a:xfrm>
            <a:off x="3533693" y="9103846"/>
            <a:ext cx="3518375" cy="1155445"/>
          </a:xfrm>
          <a:prstGeom prst="rect">
            <a:avLst/>
          </a:prstGeom>
          <a:noFill/>
        </p:spPr>
        <p:txBody>
          <a:bodyPr wrap="square">
            <a:spAutoFit/>
          </a:bodyPr>
          <a:lstStyle/>
          <a:p>
            <a:pPr algn="r"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（平日</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9</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時から</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17</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時）</a:t>
            </a:r>
          </a:p>
          <a:p>
            <a:pPr algn="r" defTabSz="640596">
              <a:defRPr/>
            </a:pPr>
            <a:r>
              <a:rPr kumimoji="1" lang="en-US" altLang="ja-JP" sz="2159" kern="100" dirty="0">
                <a:solidFill>
                  <a:prstClr val="black"/>
                </a:solidFill>
                <a:latin typeface="HGS創英角ｺﾞｼｯｸUB" panose="020B0900000000000000" pitchFamily="50" charset="-128"/>
                <a:ea typeface="HGS創英角ｺﾞｼｯｸUB" panose="020B0900000000000000" pitchFamily="50" charset="-128"/>
                <a:cs typeface="Times New Roman" panose="02020603050405020304" pitchFamily="18" charset="0"/>
              </a:rPr>
              <a:t>072-294-6336</a:t>
            </a:r>
            <a:endParaRPr kumimoji="1" lang="en-US" altLang="ja-JP" sz="211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r" defTabSz="640596">
              <a:defRPr/>
            </a:pPr>
            <a:endParaRPr kumimoji="1" lang="ja-JP" altLang="en-US" sz="211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r"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緊急の場合は時間外でもご連絡下さい。</a:t>
            </a:r>
          </a:p>
        </p:txBody>
      </p:sp>
      <p:sp>
        <p:nvSpPr>
          <p:cNvPr id="216" name="正方形/長方形 215">
            <a:extLst>
              <a:ext uri="{FF2B5EF4-FFF2-40B4-BE49-F238E27FC236}">
                <a16:creationId xmlns:a16="http://schemas.microsoft.com/office/drawing/2014/main" id="{05EEB8CE-05A0-ED7C-D340-CC729800A3D9}"/>
              </a:ext>
            </a:extLst>
          </p:cNvPr>
          <p:cNvSpPr/>
          <p:nvPr/>
        </p:nvSpPr>
        <p:spPr>
          <a:xfrm>
            <a:off x="4553557" y="856587"/>
            <a:ext cx="2818252" cy="740202"/>
          </a:xfrm>
          <a:prstGeom prst="rect">
            <a:avLst/>
          </a:prstGeom>
          <a:solidFill>
            <a:sysClr val="window" lastClr="FFFFFF"/>
          </a:solidFill>
          <a:ln w="25400" cap="flat" cmpd="sng" algn="ctr">
            <a:solidFill>
              <a:srgbClr val="F79646"/>
            </a:solidFill>
            <a:prstDash val="solid"/>
          </a:ln>
          <a:effectLst/>
        </p:spPr>
        <p:txBody>
          <a:bodyPr rot="0" spcFirstLastPara="0" vert="horz" wrap="square" lIns="98694" tIns="49347" rIns="98694" bIns="49347" numCol="1" spcCol="0" rtlCol="0" fromWordArt="0" anchor="ctr" anchorCtr="0" forceAA="0" compatLnSpc="1">
            <a:prstTxWarp prst="textNoShape">
              <a:avLst/>
            </a:prstTxWarp>
            <a:noAutofit/>
          </a:bodyPr>
          <a:lstStyle/>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ご自宅への送迎時間等詳細は旅行開始の</a:t>
            </a:r>
            <a:r>
              <a:rPr kumimoji="1" lang="ja-JP" altLang="en-US" sz="971"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前日に</a:t>
            </a:r>
            <a:endParaRPr kumimoji="1" lang="en-US" altLang="ja-JP" sz="971"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ご案内いたします</a:t>
            </a: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＊交通渋滞などの諸事情により施設、食事場所、</a:t>
            </a:r>
          </a:p>
          <a:p>
            <a:pP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帰着時間が変更になる場合があります。</a:t>
            </a:r>
          </a:p>
        </p:txBody>
      </p:sp>
      <p:sp>
        <p:nvSpPr>
          <p:cNvPr id="218" name="フローチャート: 代替処理 217">
            <a:extLst>
              <a:ext uri="{FF2B5EF4-FFF2-40B4-BE49-F238E27FC236}">
                <a16:creationId xmlns:a16="http://schemas.microsoft.com/office/drawing/2014/main" id="{56414500-AB6A-6446-8D93-F528F1C46AE8}"/>
              </a:ext>
            </a:extLst>
          </p:cNvPr>
          <p:cNvSpPr/>
          <p:nvPr/>
        </p:nvSpPr>
        <p:spPr>
          <a:xfrm>
            <a:off x="12599880" y="870605"/>
            <a:ext cx="2258129" cy="548783"/>
          </a:xfrm>
          <a:prstGeom prst="flowChartAlternateProcess">
            <a:avLst/>
          </a:prstGeom>
          <a:solidFill>
            <a:sysClr val="window" lastClr="FFFFFF"/>
          </a:solidFill>
          <a:ln w="25400" cap="flat" cmpd="sng" algn="ctr">
            <a:solidFill>
              <a:srgbClr val="F79646"/>
            </a:solidFill>
            <a:prstDash val="solid"/>
          </a:ln>
          <a:effectLst/>
        </p:spPr>
        <p:txBody>
          <a:bodyPr rot="0" spcFirstLastPara="0" vert="horz" wrap="square" lIns="98694" tIns="49347" rIns="98694" bIns="49347" numCol="1" spcCol="0" rtlCol="0" fromWordArt="0" anchor="ctr" anchorCtr="0" forceAA="0" compatLnSpc="1">
            <a:prstTxWarp prst="textNoShape">
              <a:avLst/>
            </a:prstTxWarp>
            <a:noAutofit/>
          </a:bodyPr>
          <a:lstStyle/>
          <a:p>
            <a:pPr algn="ct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添乗員・ヘルパーが同行します。</a:t>
            </a:r>
          </a:p>
          <a:p>
            <a:pPr algn="ctr" defTabSz="640596">
              <a:defRPr/>
            </a:pPr>
            <a:r>
              <a:rPr kumimoji="1" lang="ja-JP" altLang="en-US" sz="97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おひとり様よりご参加いただけます。</a:t>
            </a:r>
            <a:endParaRPr kumimoji="1" lang="ja-JP" altLang="en-US" sz="900" b="1" kern="100" dirty="0">
              <a:solidFill>
                <a:srgbClr val="FF0000"/>
              </a:solidFill>
              <a:highlight>
                <a:srgbClr val="FFFF00"/>
              </a:highlight>
              <a:latin typeface="Calibri"/>
              <a:ea typeface="游明朝" panose="02020400000000000000" pitchFamily="18" charset="-128"/>
              <a:cs typeface="Times New Roman" panose="02020603050405020304" pitchFamily="18" charset="0"/>
            </a:endParaRPr>
          </a:p>
        </p:txBody>
      </p:sp>
      <p:sp>
        <p:nvSpPr>
          <p:cNvPr id="219" name="テキスト ボックス 2">
            <a:extLst>
              <a:ext uri="{FF2B5EF4-FFF2-40B4-BE49-F238E27FC236}">
                <a16:creationId xmlns:a16="http://schemas.microsoft.com/office/drawing/2014/main" id="{D86A7F9A-A74F-21D8-4C55-0D732FF26E5C}"/>
              </a:ext>
            </a:extLst>
          </p:cNvPr>
          <p:cNvSpPr txBox="1">
            <a:spLocks noChangeArrowheads="1"/>
          </p:cNvSpPr>
          <p:nvPr/>
        </p:nvSpPr>
        <p:spPr bwMode="auto">
          <a:xfrm>
            <a:off x="8873291" y="1083068"/>
            <a:ext cx="3630700" cy="499161"/>
          </a:xfrm>
          <a:prstGeom prst="rect">
            <a:avLst/>
          </a:prstGeom>
          <a:noFill/>
          <a:ln w="9525">
            <a:noFill/>
            <a:miter lim="800000"/>
            <a:headEnd/>
            <a:tailEnd/>
          </a:ln>
        </p:spPr>
        <p:txBody>
          <a:bodyPr rot="0" vert="horz" wrap="square" lIns="98694" tIns="49347" rIns="98694" bIns="49347" anchor="t" anchorCtr="0">
            <a:noAutofit/>
          </a:bodyPr>
          <a:lstStyle/>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←電動車椅子ＷＨＩＬＬ</a:t>
            </a:r>
            <a:endParaRPr lang="en-US" altLang="ja-JP" sz="97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 これで段差も砂利道も移動距離がぐんと伸びます！</a:t>
            </a:r>
            <a:endParaRPr lang="en-US" altLang="ja-JP" sz="97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971" kern="100" dirty="0">
                <a:latin typeface="メイリオ" panose="020B0604030504040204" pitchFamily="50" charset="-128"/>
                <a:ea typeface="メイリオ" panose="020B0604030504040204" pitchFamily="50" charset="-128"/>
                <a:cs typeface="Times New Roman" panose="02020603050405020304" pitchFamily="18" charset="0"/>
              </a:rPr>
              <a:t> 非日常体験へ！</a:t>
            </a:r>
            <a:endParaRPr lang="ja-JP" altLang="en-US" sz="1187" kern="1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20" name="図 219">
            <a:extLst>
              <a:ext uri="{FF2B5EF4-FFF2-40B4-BE49-F238E27FC236}">
                <a16:creationId xmlns:a16="http://schemas.microsoft.com/office/drawing/2014/main" id="{1AD477D4-8427-2CBF-C442-26520D373F8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113162" y="1001995"/>
            <a:ext cx="673723" cy="629789"/>
          </a:xfrm>
          <a:prstGeom prst="rect">
            <a:avLst/>
          </a:prstGeom>
        </p:spPr>
      </p:pic>
      <p:sp>
        <p:nvSpPr>
          <p:cNvPr id="221" name="テキスト ボックス 220">
            <a:extLst>
              <a:ext uri="{FF2B5EF4-FFF2-40B4-BE49-F238E27FC236}">
                <a16:creationId xmlns:a16="http://schemas.microsoft.com/office/drawing/2014/main" id="{F328DE9C-84A2-9802-5196-F28B363DDD6B}"/>
              </a:ext>
            </a:extLst>
          </p:cNvPr>
          <p:cNvSpPr txBox="1"/>
          <p:nvPr/>
        </p:nvSpPr>
        <p:spPr>
          <a:xfrm>
            <a:off x="8025741" y="551684"/>
            <a:ext cx="4354229" cy="490904"/>
          </a:xfrm>
          <a:prstGeom prst="rect">
            <a:avLst/>
          </a:prstGeom>
          <a:noFill/>
        </p:spPr>
        <p:txBody>
          <a:bodyPr wrap="square">
            <a:spAutoFit/>
          </a:bodyPr>
          <a:lstStyle/>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移動支援は「障がい者手帳」をお持ちの方が対象です。</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詳細につきましては職員までお尋ね下さい。</a:t>
            </a:r>
          </a:p>
        </p:txBody>
      </p:sp>
      <p:sp>
        <p:nvSpPr>
          <p:cNvPr id="2" name="テキスト ボックス 1">
            <a:extLst>
              <a:ext uri="{FF2B5EF4-FFF2-40B4-BE49-F238E27FC236}">
                <a16:creationId xmlns:a16="http://schemas.microsoft.com/office/drawing/2014/main" id="{01B410B5-23D9-ACC9-701E-F5B865892B80}"/>
              </a:ext>
            </a:extLst>
          </p:cNvPr>
          <p:cNvSpPr txBox="1"/>
          <p:nvPr/>
        </p:nvSpPr>
        <p:spPr>
          <a:xfrm>
            <a:off x="199328" y="890715"/>
            <a:ext cx="4354229" cy="889474"/>
          </a:xfrm>
          <a:prstGeom prst="rect">
            <a:avLst/>
          </a:prstGeom>
          <a:noFill/>
        </p:spPr>
        <p:txBody>
          <a:bodyPr wrap="square">
            <a:spAutoFit/>
          </a:bodyPr>
          <a:lstStyle/>
          <a:p>
            <a:pPr algn="di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95"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あくまで「先行案内」ですので、内容が変更となる</a:t>
            </a:r>
            <a:endParaRPr kumimoji="1" lang="en-US" altLang="ja-JP" sz="1295"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algn="dist" defTabSz="640596">
              <a:defRPr/>
            </a:pPr>
            <a:r>
              <a:rPr kumimoji="1" lang="ja-JP" altLang="en-US" sz="1295"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可能性があります。</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確定内容は</a:t>
            </a:r>
            <a:r>
              <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a:t>
            </a: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月を目処にご案内</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させていただきます</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defTabSz="640596">
              <a:defRPr/>
            </a:pPr>
            <a:r>
              <a:rPr kumimoji="1" lang="ja-JP" altLang="en-US"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・早割などお得特典があります、詳しくは担当まで</a:t>
            </a:r>
            <a:endParaRPr kumimoji="1" lang="en-US" altLang="ja-JP" sz="1295"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A00CD91-328A-08E9-49D0-E00E57128B2A}"/>
              </a:ext>
            </a:extLst>
          </p:cNvPr>
          <p:cNvSpPr txBox="1"/>
          <p:nvPr/>
        </p:nvSpPr>
        <p:spPr>
          <a:xfrm>
            <a:off x="236585" y="7988577"/>
            <a:ext cx="4513222" cy="707886"/>
          </a:xfrm>
          <a:prstGeom prst="rect">
            <a:avLst/>
          </a:prstGeom>
          <a:noFill/>
        </p:spPr>
        <p:txBody>
          <a:bodyPr wrap="square">
            <a:spAutoFit/>
          </a:bodyPr>
          <a:lstStyle/>
          <a:p>
            <a:pPr algn="just" defTabSz="640596">
              <a:defRPr/>
            </a:pPr>
            <a: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表示料金は税込み料金、代金</a:t>
            </a:r>
            <a:r>
              <a:rPr kumimoji="1" lang="ja-JP"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横の表示時間は片道乗車時間です。</a:t>
            </a:r>
          </a:p>
          <a:p>
            <a:pPr defTabSz="640596">
              <a:defRPr/>
            </a:pPr>
            <a: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移動支援のご利用には弊社との契約が必要です。</a:t>
            </a:r>
            <a:br>
              <a:rPr kumimoji="1" lang="en-US"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br>
            <a:r>
              <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キャンセルは２日前まで無料です。前日以降はキャンセル料が</a:t>
            </a:r>
            <a:r>
              <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1000</a:t>
            </a: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円</a:t>
            </a:r>
            <a:endParaRPr kumimoji="1"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640596">
              <a:defRPr/>
            </a:pPr>
            <a:r>
              <a:rPr kumimoji="1"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発生しますのでご留意ください。</a:t>
            </a:r>
            <a:endParaRPr kumimoji="1" lang="ja-JP" altLang="ja-JP" sz="10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 name="楕円 271">
            <a:extLst>
              <a:ext uri="{FF2B5EF4-FFF2-40B4-BE49-F238E27FC236}">
                <a16:creationId xmlns:a16="http://schemas.microsoft.com/office/drawing/2014/main" id="{EA4BBAD9-7E54-7BE6-F44B-918AB40C453C}"/>
              </a:ext>
            </a:extLst>
          </p:cNvPr>
          <p:cNvSpPr/>
          <p:nvPr/>
        </p:nvSpPr>
        <p:spPr>
          <a:xfrm>
            <a:off x="-822086" y="3407418"/>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sp>
        <p:nvSpPr>
          <p:cNvPr id="237" name="楕円 271">
            <a:extLst>
              <a:ext uri="{FF2B5EF4-FFF2-40B4-BE49-F238E27FC236}">
                <a16:creationId xmlns:a16="http://schemas.microsoft.com/office/drawing/2014/main" id="{860E56CE-5718-DA7C-8A2A-AB879526322F}"/>
              </a:ext>
            </a:extLst>
          </p:cNvPr>
          <p:cNvSpPr/>
          <p:nvPr/>
        </p:nvSpPr>
        <p:spPr>
          <a:xfrm>
            <a:off x="-824104" y="4446454"/>
            <a:ext cx="648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ＡＤＬ自立</a:t>
            </a:r>
          </a:p>
        </p:txBody>
      </p:sp>
      <p:sp>
        <p:nvSpPr>
          <p:cNvPr id="238" name="楕円 271">
            <a:extLst>
              <a:ext uri="{FF2B5EF4-FFF2-40B4-BE49-F238E27FC236}">
                <a16:creationId xmlns:a16="http://schemas.microsoft.com/office/drawing/2014/main" id="{7C9B50DF-51FF-B1A0-230D-00F3C384115A}"/>
              </a:ext>
            </a:extLst>
          </p:cNvPr>
          <p:cNvSpPr/>
          <p:nvPr/>
        </p:nvSpPr>
        <p:spPr>
          <a:xfrm>
            <a:off x="-825191" y="4098854"/>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3" name="テキスト ボックス 2">
            <a:extLst>
              <a:ext uri="{FF2B5EF4-FFF2-40B4-BE49-F238E27FC236}">
                <a16:creationId xmlns:a16="http://schemas.microsoft.com/office/drawing/2014/main" id="{B1F7F90C-375F-34F4-F091-AF76CFA93515}"/>
              </a:ext>
            </a:extLst>
          </p:cNvPr>
          <p:cNvSpPr txBox="1"/>
          <p:nvPr/>
        </p:nvSpPr>
        <p:spPr>
          <a:xfrm>
            <a:off x="7917611" y="8298601"/>
            <a:ext cx="1830714" cy="2308324"/>
          </a:xfrm>
          <a:prstGeom prst="rect">
            <a:avLst/>
          </a:prstGeom>
          <a:solidFill>
            <a:schemeClr val="accent2">
              <a:lumMod val="40000"/>
              <a:lumOff val="60000"/>
            </a:schemeClr>
          </a:solidFill>
          <a:ln>
            <a:solidFill>
              <a:schemeClr val="tx1">
                <a:lumMod val="95000"/>
                <a:lumOff val="5000"/>
              </a:schemeClr>
            </a:solidFill>
          </a:ln>
        </p:spPr>
        <p:txBody>
          <a:bodyPr wrap="square" rtlCol="0">
            <a:spAutoFit/>
          </a:bodyPr>
          <a:lstStyle/>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a:p>
            <a:endParaRPr kumimoji="1" lang="en-US" altLang="ja-JP" sz="1600" b="1" dirty="0">
              <a:solidFill>
                <a:srgbClr val="FF0000"/>
              </a:solidFill>
            </a:endParaRPr>
          </a:p>
        </p:txBody>
      </p:sp>
      <p:sp>
        <p:nvSpPr>
          <p:cNvPr id="5" name="テキスト ボックス 4">
            <a:extLst>
              <a:ext uri="{FF2B5EF4-FFF2-40B4-BE49-F238E27FC236}">
                <a16:creationId xmlns:a16="http://schemas.microsoft.com/office/drawing/2014/main" id="{266F77E3-B0B9-9C01-7AFF-E8EE61434363}"/>
              </a:ext>
            </a:extLst>
          </p:cNvPr>
          <p:cNvSpPr txBox="1"/>
          <p:nvPr/>
        </p:nvSpPr>
        <p:spPr>
          <a:xfrm>
            <a:off x="7953213" y="8562820"/>
            <a:ext cx="1857982" cy="1815882"/>
          </a:xfrm>
          <a:prstGeom prst="rect">
            <a:avLst/>
          </a:prstGeom>
          <a:noFill/>
        </p:spPr>
        <p:txBody>
          <a:bodyPr wrap="square" rtlCol="0">
            <a:spAutoFit/>
          </a:bodyPr>
          <a:lstStyle/>
          <a:p>
            <a:r>
              <a:rPr kumimoji="1" lang="ja-JP" altLang="en-US" sz="1600" b="1" dirty="0">
                <a:solidFill>
                  <a:srgbClr val="FF0000"/>
                </a:solidFill>
              </a:rPr>
              <a:t>お得な各種</a:t>
            </a:r>
            <a:r>
              <a:rPr kumimoji="1" lang="en-US" altLang="ja-JP" sz="1600" b="1" dirty="0">
                <a:solidFill>
                  <a:srgbClr val="FF0000"/>
                </a:solidFill>
              </a:rPr>
              <a:t>WIN=WIN</a:t>
            </a:r>
            <a:r>
              <a:rPr kumimoji="1" lang="ja-JP" altLang="en-US" sz="1600" b="1" dirty="0">
                <a:solidFill>
                  <a:srgbClr val="FF0000"/>
                </a:solidFill>
              </a:rPr>
              <a:t>「割引」実施中！！</a:t>
            </a:r>
            <a:endParaRPr kumimoji="1" lang="en-US" altLang="ja-JP" sz="1600" b="1" dirty="0">
              <a:solidFill>
                <a:srgbClr val="FF0000"/>
              </a:solidFill>
            </a:endParaRPr>
          </a:p>
          <a:p>
            <a:endParaRPr kumimoji="1" lang="en-US" altLang="ja-JP" sz="1600" b="1" dirty="0">
              <a:solidFill>
                <a:srgbClr val="FF0000"/>
              </a:solidFill>
            </a:endParaRPr>
          </a:p>
          <a:p>
            <a:r>
              <a:rPr kumimoji="1" lang="ja-JP" altLang="en-US" sz="1600" b="1" dirty="0">
                <a:solidFill>
                  <a:srgbClr val="FF0000"/>
                </a:solidFill>
              </a:rPr>
              <a:t>詳細は</a:t>
            </a:r>
            <a:endParaRPr kumimoji="1" lang="en-US" altLang="ja-JP" sz="1600" b="1" dirty="0">
              <a:solidFill>
                <a:srgbClr val="FF0000"/>
              </a:solidFill>
            </a:endParaRPr>
          </a:p>
          <a:p>
            <a:r>
              <a:rPr kumimoji="1" lang="ja-JP" altLang="en-US" sz="1600" b="1" dirty="0">
                <a:solidFill>
                  <a:srgbClr val="FF0000"/>
                </a:solidFill>
              </a:rPr>
              <a:t>各担当者まで</a:t>
            </a:r>
            <a:endParaRPr kumimoji="1" lang="en-US" altLang="ja-JP" sz="1600" b="1" dirty="0">
              <a:solidFill>
                <a:srgbClr val="FF0000"/>
              </a:solidFill>
            </a:endParaRPr>
          </a:p>
          <a:p>
            <a:r>
              <a:rPr kumimoji="1" lang="ja-JP" altLang="en-US" sz="1600" b="1" dirty="0">
                <a:solidFill>
                  <a:srgbClr val="FF0000"/>
                </a:solidFill>
              </a:rPr>
              <a:t>ご相談ください！</a:t>
            </a:r>
            <a:endParaRPr kumimoji="1" lang="en-US" altLang="ja-JP" sz="1600" b="1" dirty="0">
              <a:solidFill>
                <a:srgbClr val="FF0000"/>
              </a:solidFill>
            </a:endParaRPr>
          </a:p>
        </p:txBody>
      </p:sp>
      <p:grpSp>
        <p:nvGrpSpPr>
          <p:cNvPr id="11" name="グループ化 10">
            <a:extLst>
              <a:ext uri="{FF2B5EF4-FFF2-40B4-BE49-F238E27FC236}">
                <a16:creationId xmlns:a16="http://schemas.microsoft.com/office/drawing/2014/main" id="{C85C4AAC-5250-A0C7-414D-46CB263F637A}"/>
              </a:ext>
            </a:extLst>
          </p:cNvPr>
          <p:cNvGrpSpPr/>
          <p:nvPr/>
        </p:nvGrpSpPr>
        <p:grpSpPr>
          <a:xfrm>
            <a:off x="9846796" y="8326739"/>
            <a:ext cx="5060991" cy="2139740"/>
            <a:chOff x="9846796" y="8326739"/>
            <a:chExt cx="5060991" cy="2139740"/>
          </a:xfrm>
        </p:grpSpPr>
        <p:pic>
          <p:nvPicPr>
            <p:cNvPr id="225" name="図 224">
              <a:extLst>
                <a:ext uri="{FF2B5EF4-FFF2-40B4-BE49-F238E27FC236}">
                  <a16:creationId xmlns:a16="http://schemas.microsoft.com/office/drawing/2014/main" id="{AF837FCB-6AAC-1630-279C-0DB133FB811C}"/>
                </a:ext>
              </a:extLst>
            </p:cNvPr>
            <p:cNvPicPr>
              <a:picLocks noChangeAspect="1"/>
            </p:cNvPicPr>
            <p:nvPr/>
          </p:nvPicPr>
          <p:blipFill>
            <a:blip r:embed="rId4"/>
            <a:stretch>
              <a:fillRect/>
            </a:stretch>
          </p:blipFill>
          <p:spPr>
            <a:xfrm>
              <a:off x="9846796" y="8326739"/>
              <a:ext cx="5060991" cy="2139740"/>
            </a:xfrm>
            <a:prstGeom prst="rect">
              <a:avLst/>
            </a:prstGeom>
          </p:spPr>
        </p:pic>
        <p:sp>
          <p:nvSpPr>
            <p:cNvPr id="227" name="テキスト ボックス 226">
              <a:extLst>
                <a:ext uri="{FF2B5EF4-FFF2-40B4-BE49-F238E27FC236}">
                  <a16:creationId xmlns:a16="http://schemas.microsoft.com/office/drawing/2014/main" id="{E1241DE0-588F-05A5-9F85-6AAFFD09AF84}"/>
                </a:ext>
              </a:extLst>
            </p:cNvPr>
            <p:cNvSpPr txBox="1"/>
            <p:nvPr/>
          </p:nvSpPr>
          <p:spPr>
            <a:xfrm>
              <a:off x="10784484" y="8651853"/>
              <a:ext cx="1658976" cy="215444"/>
            </a:xfrm>
            <a:prstGeom prst="rect">
              <a:avLst/>
            </a:prstGeom>
            <a:solidFill>
              <a:schemeClr val="bg1"/>
            </a:solidFill>
          </p:spPr>
          <p:txBody>
            <a:bodyPr wrap="square" rtlCol="0">
              <a:spAutoFit/>
            </a:bodyPr>
            <a:lstStyle/>
            <a:p>
              <a:r>
                <a:rPr kumimoji="1" lang="en-US" altLang="ja-JP" sz="800" b="1" dirty="0">
                  <a:latin typeface="BIZ UDPゴシック" panose="020B0400000000000000" pitchFamily="50" charset="-128"/>
                  <a:ea typeface="BIZ UDPゴシック" panose="020B0400000000000000" pitchFamily="50" charset="-128"/>
                </a:rPr>
                <a:t>9</a:t>
              </a:r>
              <a:r>
                <a:rPr kumimoji="1" lang="ja-JP" altLang="en-US" sz="800" b="1" dirty="0">
                  <a:latin typeface="BIZ UDPゴシック" panose="020B0400000000000000" pitchFamily="50" charset="-128"/>
                  <a:ea typeface="BIZ UDPゴシック" panose="020B0400000000000000" pitchFamily="50" charset="-128"/>
                </a:rPr>
                <a:t>月中に「</a:t>
              </a:r>
              <a:r>
                <a:rPr kumimoji="1" lang="en-US" altLang="ja-JP" sz="800" b="1" dirty="0">
                  <a:latin typeface="BIZ UDPゴシック" panose="020B0400000000000000" pitchFamily="50" charset="-128"/>
                  <a:ea typeface="BIZ UDPゴシック" panose="020B0400000000000000" pitchFamily="50" charset="-128"/>
                </a:rPr>
                <a:t>11</a:t>
              </a:r>
              <a:r>
                <a:rPr kumimoji="1" lang="ja-JP" altLang="en-US" sz="800" b="1" dirty="0">
                  <a:latin typeface="BIZ UDPゴシック" panose="020B0400000000000000" pitchFamily="50" charset="-128"/>
                  <a:ea typeface="BIZ UDPゴシック" panose="020B0400000000000000" pitchFamily="50" charset="-128"/>
                </a:rPr>
                <a:t>月ツアー」申し込み</a:t>
              </a:r>
            </a:p>
          </p:txBody>
        </p:sp>
        <p:sp>
          <p:nvSpPr>
            <p:cNvPr id="287" name="テキスト ボックス 286">
              <a:extLst>
                <a:ext uri="{FF2B5EF4-FFF2-40B4-BE49-F238E27FC236}">
                  <a16:creationId xmlns:a16="http://schemas.microsoft.com/office/drawing/2014/main" id="{C0E598B0-871A-15B7-AA11-CA52D15087CA}"/>
                </a:ext>
              </a:extLst>
            </p:cNvPr>
            <p:cNvSpPr txBox="1"/>
            <p:nvPr/>
          </p:nvSpPr>
          <p:spPr>
            <a:xfrm>
              <a:off x="13726718" y="8489048"/>
              <a:ext cx="1165527" cy="215444"/>
            </a:xfrm>
            <a:prstGeom prst="rect">
              <a:avLst/>
            </a:prstGeom>
            <a:solidFill>
              <a:schemeClr val="bg1"/>
            </a:solidFill>
          </p:spPr>
          <p:txBody>
            <a:bodyPr wrap="square" rtlCol="0">
              <a:spAutoFit/>
            </a:bodyPr>
            <a:lstStyle/>
            <a:p>
              <a:r>
                <a:rPr kumimoji="1" lang="en-US" altLang="ja-JP" sz="800" b="1" dirty="0">
                  <a:latin typeface="BIZ UDPゴシック" panose="020B0400000000000000" pitchFamily="50" charset="-128"/>
                  <a:ea typeface="BIZ UDPゴシック" panose="020B0400000000000000" pitchFamily="50" charset="-128"/>
                </a:rPr>
                <a:t>※ </a:t>
              </a:r>
              <a:r>
                <a:rPr kumimoji="1" lang="ja-JP" altLang="en-US" sz="800" b="1" dirty="0">
                  <a:latin typeface="BIZ UDPゴシック" panose="020B0400000000000000" pitchFamily="50" charset="-128"/>
                  <a:ea typeface="BIZ UDPゴシック" panose="020B0400000000000000" pitchFamily="50" charset="-128"/>
                </a:rPr>
                <a:t>仏像講座は適用外</a:t>
              </a:r>
            </a:p>
          </p:txBody>
        </p:sp>
      </p:grpSp>
      <p:sp>
        <p:nvSpPr>
          <p:cNvPr id="9" name="テキスト ボックス 8">
            <a:extLst>
              <a:ext uri="{FF2B5EF4-FFF2-40B4-BE49-F238E27FC236}">
                <a16:creationId xmlns:a16="http://schemas.microsoft.com/office/drawing/2014/main" id="{E5E5D27D-31BA-1F97-68D0-A9F0B8523B96}"/>
              </a:ext>
            </a:extLst>
          </p:cNvPr>
          <p:cNvSpPr txBox="1"/>
          <p:nvPr/>
        </p:nvSpPr>
        <p:spPr>
          <a:xfrm>
            <a:off x="281905" y="10403186"/>
            <a:ext cx="502956" cy="215444"/>
          </a:xfrm>
          <a:prstGeom prst="rect">
            <a:avLst/>
          </a:prstGeom>
          <a:solidFill>
            <a:schemeClr val="bg1"/>
          </a:solidFill>
        </p:spPr>
        <p:txBody>
          <a:bodyPr wrap="square" rtlCol="0">
            <a:spAutoFit/>
          </a:bodyPr>
          <a:lstStyle/>
          <a:p>
            <a:r>
              <a:rPr kumimoji="1" lang="en-US" altLang="ja-JP" sz="800" b="1" dirty="0">
                <a:latin typeface="BIZ UDPゴシック" panose="020B0400000000000000" pitchFamily="50" charset="-128"/>
                <a:ea typeface="BIZ UDPゴシック" panose="020B0400000000000000" pitchFamily="50" charset="-128"/>
              </a:rPr>
              <a:t>2309</a:t>
            </a:r>
            <a:endParaRPr kumimoji="1" lang="ja-JP" altLang="en-US" sz="800" b="1"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C09CFD97-2181-EC07-9F74-DBA142C37A93}"/>
              </a:ext>
            </a:extLst>
          </p:cNvPr>
          <p:cNvSpPr txBox="1"/>
          <p:nvPr/>
        </p:nvSpPr>
        <p:spPr>
          <a:xfrm>
            <a:off x="5875508" y="1829626"/>
            <a:ext cx="1479740" cy="258212"/>
          </a:xfrm>
          <a:prstGeom prst="rect">
            <a:avLst/>
          </a:prstGeom>
          <a:noFill/>
        </p:spPr>
        <p:txBody>
          <a:bodyPr wrap="square" rtlCol="0">
            <a:spAutoFit/>
          </a:bodyPr>
          <a:lstStyle/>
          <a:p>
            <a:pPr algn="r" defTabSz="443123">
              <a:defRPr/>
            </a:pPr>
            <a:r>
              <a:rPr kumimoji="1" lang="ja-JP" altLang="en-US" sz="1078" dirty="0">
                <a:latin typeface="HG創英角ｺﾞｼｯｸUB" panose="020B0909000000000000" pitchFamily="49" charset="-128"/>
                <a:ea typeface="HG創英角ｺﾞｼｯｸUB" panose="020B0909000000000000" pitchFamily="49" charset="-128"/>
              </a:rPr>
              <a:t>最少催行人員</a:t>
            </a:r>
            <a:r>
              <a:rPr kumimoji="1" lang="en-US" altLang="ja-JP" sz="1078" dirty="0">
                <a:latin typeface="HG創英角ｺﾞｼｯｸUB" panose="020B0909000000000000" pitchFamily="49" charset="-128"/>
                <a:ea typeface="HG創英角ｺﾞｼｯｸUB" panose="020B0909000000000000" pitchFamily="49" charset="-128"/>
              </a:rPr>
              <a:t>:10</a:t>
            </a:r>
            <a:r>
              <a:rPr kumimoji="1" lang="ja-JP" altLang="en-US" sz="1078" dirty="0">
                <a:latin typeface="HG創英角ｺﾞｼｯｸUB" panose="020B0909000000000000" pitchFamily="49" charset="-128"/>
                <a:ea typeface="HG創英角ｺﾞｼｯｸUB" panose="020B0909000000000000" pitchFamily="49" charset="-128"/>
              </a:rPr>
              <a:t>名</a:t>
            </a:r>
            <a:endParaRPr kumimoji="1" lang="en-US" altLang="ja-JP" sz="898" dirty="0">
              <a:latin typeface="HG創英角ｺﾞｼｯｸUB" panose="020B0909000000000000" pitchFamily="49" charset="-128"/>
              <a:ea typeface="HG創英角ｺﾞｼｯｸUB" panose="020B0909000000000000" pitchFamily="49" charset="-128"/>
            </a:endParaRPr>
          </a:p>
        </p:txBody>
      </p:sp>
      <p:graphicFrame>
        <p:nvGraphicFramePr>
          <p:cNvPr id="22" name="表 12">
            <a:extLst>
              <a:ext uri="{FF2B5EF4-FFF2-40B4-BE49-F238E27FC236}">
                <a16:creationId xmlns:a16="http://schemas.microsoft.com/office/drawing/2014/main" id="{A86E32D2-0FCC-AD8B-5944-CA5A4BE65DFB}"/>
              </a:ext>
            </a:extLst>
          </p:cNvPr>
          <p:cNvGraphicFramePr>
            <a:graphicFrameLocks noGrp="1"/>
          </p:cNvGraphicFramePr>
          <p:nvPr>
            <p:extLst>
              <p:ext uri="{D42A27DB-BD31-4B8C-83A1-F6EECF244321}">
                <p14:modId xmlns:p14="http://schemas.microsoft.com/office/powerpoint/2010/main" val="164827195"/>
              </p:ext>
            </p:extLst>
          </p:nvPr>
        </p:nvGraphicFramePr>
        <p:xfrm>
          <a:off x="339686" y="2122314"/>
          <a:ext cx="6938515" cy="5845128"/>
        </p:xfrm>
        <a:graphic>
          <a:graphicData uri="http://schemas.openxmlformats.org/drawingml/2006/table">
            <a:tbl>
              <a:tblPr firstRow="1" bandRow="1">
                <a:tableStyleId>{5C22544A-7EE6-4342-B048-85BDC9FD1C3A}</a:tableStyleId>
              </a:tblPr>
              <a:tblGrid>
                <a:gridCol w="1918800">
                  <a:extLst>
                    <a:ext uri="{9D8B030D-6E8A-4147-A177-3AD203B41FA5}">
                      <a16:colId xmlns:a16="http://schemas.microsoft.com/office/drawing/2014/main" val="2867972075"/>
                    </a:ext>
                  </a:extLst>
                </a:gridCol>
                <a:gridCol w="5019715">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4</a:t>
                      </a:r>
                      <a:r>
                        <a:rPr kumimoji="1" lang="ja-JP" altLang="en-US" sz="1600" b="1" dirty="0">
                          <a:solidFill>
                            <a:schemeClr val="bg1"/>
                          </a:solidFill>
                          <a:latin typeface="メイリオ" panose="020B0604030504040204" pitchFamily="50" charset="-128"/>
                          <a:ea typeface="メイリオ" panose="020B0604030504040204" pitchFamily="50" charset="-128"/>
                        </a:rPr>
                        <a:t>日（土）</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131884286"/>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8</a:t>
                      </a:r>
                      <a:r>
                        <a:rPr kumimoji="1" lang="ja-JP" altLang="en-US" sz="1600" b="1">
                          <a:solidFill>
                            <a:schemeClr val="bg1"/>
                          </a:solidFill>
                          <a:latin typeface="メイリオ" panose="020B0604030504040204" pitchFamily="50" charset="-128"/>
                          <a:ea typeface="メイリオ" panose="020B0604030504040204" pitchFamily="50" charset="-128"/>
                        </a:rPr>
                        <a:t>日（水）</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722189"/>
                  </a:ext>
                </a:extLst>
              </a:tr>
              <a:tr h="108000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227118324"/>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400" b="1" dirty="0">
                          <a:solidFill>
                            <a:schemeClr val="bg1"/>
                          </a:solidFill>
                          <a:latin typeface="メイリオ" panose="020B0604030504040204" pitchFamily="50" charset="-128"/>
                          <a:ea typeface="メイリオ" panose="020B0604030504040204" pitchFamily="50" charset="-128"/>
                        </a:rPr>
                        <a:t>14</a:t>
                      </a:r>
                      <a:r>
                        <a:rPr kumimoji="1" lang="ja-JP" altLang="en-US" sz="1400" b="1" dirty="0">
                          <a:solidFill>
                            <a:schemeClr val="bg1"/>
                          </a:solidFill>
                          <a:latin typeface="メイリオ" panose="020B0604030504040204" pitchFamily="50" charset="-128"/>
                          <a:ea typeface="メイリオ" panose="020B0604030504040204" pitchFamily="50" charset="-128"/>
                        </a:rPr>
                        <a:t>日・</a:t>
                      </a:r>
                      <a:r>
                        <a:rPr kumimoji="1" lang="en-US" altLang="ja-JP" sz="1400" b="1" dirty="0">
                          <a:solidFill>
                            <a:schemeClr val="bg1"/>
                          </a:solidFill>
                          <a:latin typeface="メイリオ" panose="020B0604030504040204" pitchFamily="50" charset="-128"/>
                          <a:ea typeface="メイリオ" panose="020B0604030504040204" pitchFamily="50" charset="-128"/>
                        </a:rPr>
                        <a:t>21</a:t>
                      </a:r>
                      <a:r>
                        <a:rPr kumimoji="1" lang="ja-JP" altLang="en-US" sz="1400" b="1" dirty="0">
                          <a:solidFill>
                            <a:schemeClr val="bg1"/>
                          </a:solidFill>
                          <a:latin typeface="メイリオ" panose="020B0604030504040204" pitchFamily="50" charset="-128"/>
                          <a:ea typeface="メイリオ" panose="020B0604030504040204" pitchFamily="50" charset="-128"/>
                        </a:rPr>
                        <a:t>日（火）</a:t>
                      </a:r>
                      <a:endParaRPr kumimoji="1" lang="en-US" altLang="ja-JP" sz="14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650049"/>
                  </a:ext>
                </a:extLst>
              </a:tr>
              <a:tr h="1080000">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4135978620"/>
                  </a:ext>
                </a:extLst>
              </a:tr>
              <a:tr h="38862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15</a:t>
                      </a:r>
                      <a:r>
                        <a:rPr kumimoji="1" lang="ja-JP" altLang="en-US" sz="1600" b="1" dirty="0">
                          <a:solidFill>
                            <a:schemeClr val="bg1"/>
                          </a:solidFill>
                          <a:latin typeface="メイリオ" panose="020B0604030504040204" pitchFamily="50" charset="-128"/>
                          <a:ea typeface="メイリオ" panose="020B0604030504040204" pitchFamily="50" charset="-128"/>
                        </a:rPr>
                        <a:t>日（水）</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586774"/>
                  </a:ext>
                </a:extLst>
              </a:tr>
              <a:tr h="1080000">
                <a:tc>
                  <a:txBody>
                    <a:bodyPr/>
                    <a:lstStyle/>
                    <a:p>
                      <a:endParaRPr kumimoji="1" lang="ja-JP" altLang="en-US" sz="1500" dirty="0"/>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949347092"/>
                  </a:ext>
                </a:extLst>
              </a:tr>
            </a:tbl>
          </a:graphicData>
        </a:graphic>
      </p:graphicFrame>
      <p:sp>
        <p:nvSpPr>
          <p:cNvPr id="51" name="テキスト ボックス 50">
            <a:extLst>
              <a:ext uri="{FF2B5EF4-FFF2-40B4-BE49-F238E27FC236}">
                <a16:creationId xmlns:a16="http://schemas.microsoft.com/office/drawing/2014/main" id="{9F63468F-7452-0D56-3C7C-8EF897A45A0C}"/>
              </a:ext>
            </a:extLst>
          </p:cNvPr>
          <p:cNvSpPr txBox="1"/>
          <p:nvPr/>
        </p:nvSpPr>
        <p:spPr>
          <a:xfrm>
            <a:off x="13462975" y="1832803"/>
            <a:ext cx="1479740" cy="258212"/>
          </a:xfrm>
          <a:prstGeom prst="rect">
            <a:avLst/>
          </a:prstGeom>
          <a:noFill/>
        </p:spPr>
        <p:txBody>
          <a:bodyPr wrap="square" rtlCol="0">
            <a:spAutoFit/>
          </a:bodyPr>
          <a:lstStyle/>
          <a:p>
            <a:pPr algn="r" defTabSz="443123">
              <a:defRPr/>
            </a:pPr>
            <a:r>
              <a:rPr kumimoji="1" lang="ja-JP" altLang="en-US" sz="1078" dirty="0">
                <a:latin typeface="HG創英角ｺﾞｼｯｸUB" panose="020B0909000000000000" pitchFamily="49" charset="-128"/>
                <a:ea typeface="HG創英角ｺﾞｼｯｸUB" panose="020B0909000000000000" pitchFamily="49" charset="-128"/>
              </a:rPr>
              <a:t>最少催行人員</a:t>
            </a:r>
            <a:r>
              <a:rPr kumimoji="1" lang="en-US" altLang="ja-JP" sz="1078" dirty="0">
                <a:latin typeface="HG創英角ｺﾞｼｯｸUB" panose="020B0909000000000000" pitchFamily="49" charset="-128"/>
                <a:ea typeface="HG創英角ｺﾞｼｯｸUB" panose="020B0909000000000000" pitchFamily="49" charset="-128"/>
              </a:rPr>
              <a:t>:10</a:t>
            </a:r>
            <a:r>
              <a:rPr kumimoji="1" lang="ja-JP" altLang="en-US" sz="1078" dirty="0">
                <a:latin typeface="HG創英角ｺﾞｼｯｸUB" panose="020B0909000000000000" pitchFamily="49" charset="-128"/>
                <a:ea typeface="HG創英角ｺﾞｼｯｸUB" panose="020B0909000000000000" pitchFamily="49" charset="-128"/>
              </a:rPr>
              <a:t>名</a:t>
            </a:r>
            <a:endParaRPr kumimoji="1" lang="en-US" altLang="ja-JP" sz="898" dirty="0">
              <a:latin typeface="HG創英角ｺﾞｼｯｸUB" panose="020B0909000000000000" pitchFamily="49" charset="-128"/>
              <a:ea typeface="HG創英角ｺﾞｼｯｸUB" panose="020B0909000000000000" pitchFamily="49" charset="-128"/>
            </a:endParaRPr>
          </a:p>
        </p:txBody>
      </p:sp>
      <p:graphicFrame>
        <p:nvGraphicFramePr>
          <p:cNvPr id="53" name="表 12">
            <a:extLst>
              <a:ext uri="{FF2B5EF4-FFF2-40B4-BE49-F238E27FC236}">
                <a16:creationId xmlns:a16="http://schemas.microsoft.com/office/drawing/2014/main" id="{2BD7246F-12B3-A847-B9EA-72E657BB601D}"/>
              </a:ext>
            </a:extLst>
          </p:cNvPr>
          <p:cNvGraphicFramePr>
            <a:graphicFrameLocks noGrp="1"/>
          </p:cNvGraphicFramePr>
          <p:nvPr>
            <p:extLst>
              <p:ext uri="{D42A27DB-BD31-4B8C-83A1-F6EECF244321}">
                <p14:modId xmlns:p14="http://schemas.microsoft.com/office/powerpoint/2010/main" val="1403483933"/>
              </p:ext>
            </p:extLst>
          </p:nvPr>
        </p:nvGraphicFramePr>
        <p:xfrm>
          <a:off x="7927153" y="2125491"/>
          <a:ext cx="6938515" cy="5873382"/>
        </p:xfrm>
        <a:graphic>
          <a:graphicData uri="http://schemas.openxmlformats.org/drawingml/2006/table">
            <a:tbl>
              <a:tblPr firstRow="1" bandRow="1">
                <a:tableStyleId>{5C22544A-7EE6-4342-B048-85BDC9FD1C3A}</a:tableStyleId>
              </a:tblPr>
              <a:tblGrid>
                <a:gridCol w="1918800">
                  <a:extLst>
                    <a:ext uri="{9D8B030D-6E8A-4147-A177-3AD203B41FA5}">
                      <a16:colId xmlns:a16="http://schemas.microsoft.com/office/drawing/2014/main" val="2867972075"/>
                    </a:ext>
                  </a:extLst>
                </a:gridCol>
                <a:gridCol w="5019715">
                  <a:extLst>
                    <a:ext uri="{9D8B030D-6E8A-4147-A177-3AD203B41FA5}">
                      <a16:colId xmlns:a16="http://schemas.microsoft.com/office/drawing/2014/main" val="2466931528"/>
                    </a:ext>
                  </a:extLst>
                </a:gridCol>
              </a:tblGrid>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16</a:t>
                      </a:r>
                      <a:r>
                        <a:rPr kumimoji="1" lang="ja-JP" altLang="en-US" sz="1600" b="1" dirty="0">
                          <a:solidFill>
                            <a:schemeClr val="bg1"/>
                          </a:solidFill>
                          <a:latin typeface="メイリオ" panose="020B0604030504040204" pitchFamily="50" charset="-128"/>
                          <a:ea typeface="メイリオ" panose="020B0604030504040204" pitchFamily="50" charset="-128"/>
                        </a:rPr>
                        <a:t>日（木）</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855224"/>
                  </a:ext>
                </a:extLst>
              </a:tr>
              <a:tr h="108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131884286"/>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25</a:t>
                      </a:r>
                      <a:r>
                        <a:rPr kumimoji="1" lang="ja-JP" altLang="en-US" sz="1600" b="1" dirty="0">
                          <a:solidFill>
                            <a:schemeClr val="bg1"/>
                          </a:solidFill>
                          <a:latin typeface="メイリオ" panose="020B0604030504040204" pitchFamily="50" charset="-128"/>
                          <a:ea typeface="メイリオ" panose="020B0604030504040204" pitchFamily="50" charset="-128"/>
                        </a:rPr>
                        <a:t>日（土）</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5722189"/>
                  </a:ext>
                </a:extLst>
              </a:tr>
              <a:tr h="108000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227118324"/>
                  </a:ext>
                </a:extLst>
              </a:tr>
              <a:tr h="36000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28</a:t>
                      </a:r>
                      <a:r>
                        <a:rPr kumimoji="1" lang="ja-JP" altLang="en-US" sz="1600" b="1" dirty="0">
                          <a:solidFill>
                            <a:schemeClr val="bg1"/>
                          </a:solidFill>
                          <a:latin typeface="メイリオ" panose="020B0604030504040204" pitchFamily="50" charset="-128"/>
                          <a:ea typeface="メイリオ" panose="020B0604030504040204" pitchFamily="50" charset="-128"/>
                        </a:rPr>
                        <a:t>日（火）</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650049"/>
                  </a:ext>
                </a:extLst>
              </a:tr>
              <a:tr h="1080000">
                <a:tc>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4135978620"/>
                  </a:ext>
                </a:extLst>
              </a:tr>
              <a:tr h="388620">
                <a:tc>
                  <a:txBody>
                    <a:bodyPr/>
                    <a:lstStyle/>
                    <a:p>
                      <a:pPr marL="0" marR="0" lvl="0" indent="0" algn="ctr" defTabSz="755934" rtl="0" eaLnBrk="1" fontAlgn="auto" latinLnBrk="0" hangingPunct="1">
                        <a:lnSpc>
                          <a:spcPct val="125000"/>
                        </a:lnSpc>
                        <a:spcBef>
                          <a:spcPts val="0"/>
                        </a:spcBef>
                        <a:spcAft>
                          <a:spcPts val="0"/>
                        </a:spcAft>
                        <a:buClrTx/>
                        <a:buSzTx/>
                        <a:buFontTx/>
                        <a:buNone/>
                        <a:tabLst/>
                        <a:defRPr/>
                      </a:pPr>
                      <a:r>
                        <a:rPr kumimoji="1" lang="en-US" altLang="ja-JP" sz="1600" b="1" dirty="0">
                          <a:solidFill>
                            <a:schemeClr val="bg1"/>
                          </a:solidFill>
                          <a:latin typeface="メイリオ" panose="020B0604030504040204" pitchFamily="50" charset="-128"/>
                          <a:ea typeface="メイリオ" panose="020B0604030504040204" pitchFamily="50" charset="-128"/>
                        </a:rPr>
                        <a:t>30</a:t>
                      </a:r>
                      <a:r>
                        <a:rPr kumimoji="1" lang="ja-JP" altLang="en-US" sz="1600" b="1" dirty="0">
                          <a:solidFill>
                            <a:schemeClr val="bg1"/>
                          </a:solidFill>
                          <a:latin typeface="メイリオ" panose="020B0604030504040204" pitchFamily="50" charset="-128"/>
                          <a:ea typeface="メイリオ" panose="020B0604030504040204" pitchFamily="50" charset="-128"/>
                        </a:rPr>
                        <a:t>日（木）</a:t>
                      </a:r>
                      <a:endParaRPr kumimoji="1" lang="en-US" altLang="ja-JP" sz="1600" b="1" dirty="0">
                        <a:solidFill>
                          <a:schemeClr val="bg1"/>
                        </a:solidFill>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0093"/>
                    </a:solidFill>
                  </a:tcPr>
                </a:tc>
                <a:tc rowSpan="2">
                  <a:txBody>
                    <a:bodyPr/>
                    <a:lstStyle/>
                    <a:p>
                      <a:endParaRPr kumimoji="1" lang="ja-JP" altLang="en-US" sz="1600" b="1" dirty="0">
                        <a:latin typeface="メイリオ" panose="020B0604030504040204" pitchFamily="50" charset="-128"/>
                        <a:ea typeface="メイリオ" panose="020B0604030504040204" pitchFamily="50" charset="-128"/>
                      </a:endParaRPr>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5586774"/>
                  </a:ext>
                </a:extLst>
              </a:tr>
              <a:tr h="1080000">
                <a:tc>
                  <a:txBody>
                    <a:bodyPr/>
                    <a:lstStyle/>
                    <a:p>
                      <a:endParaRPr kumimoji="1" lang="ja-JP" altLang="en-US" sz="1500" dirty="0"/>
                    </a:p>
                  </a:txBody>
                  <a:tcPr marL="98694" marR="98694" marT="49347" marB="493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949347092"/>
                  </a:ext>
                </a:extLst>
              </a:tr>
            </a:tbl>
          </a:graphicData>
        </a:graphic>
      </p:graphicFrame>
      <p:sp>
        <p:nvSpPr>
          <p:cNvPr id="85" name="テキスト ボックス 84">
            <a:extLst>
              <a:ext uri="{FF2B5EF4-FFF2-40B4-BE49-F238E27FC236}">
                <a16:creationId xmlns:a16="http://schemas.microsoft.com/office/drawing/2014/main" id="{BF2C3B83-EA59-56E4-622A-980169908F99}"/>
              </a:ext>
            </a:extLst>
          </p:cNvPr>
          <p:cNvSpPr txBox="1"/>
          <p:nvPr/>
        </p:nvSpPr>
        <p:spPr>
          <a:xfrm>
            <a:off x="286821" y="1780307"/>
            <a:ext cx="3124036" cy="307777"/>
          </a:xfrm>
          <a:prstGeom prst="rect">
            <a:avLst/>
          </a:prstGeom>
          <a:noFill/>
        </p:spPr>
        <p:txBody>
          <a:bodyPr wrap="square" rtlCol="0">
            <a:spAutoFit/>
          </a:bodyPr>
          <a:lstStyle/>
          <a:p>
            <a:r>
              <a:rPr kumimoji="1" lang="ja-JP" altLang="en-US" sz="1400" dirty="0">
                <a:latin typeface="HGP創英角ﾎﾟｯﾌﾟ体" panose="040B0A00000000000000" pitchFamily="50" charset="-128"/>
                <a:ea typeface="HGP創英角ﾎﾟｯﾌﾟ体" panose="040B0A00000000000000" pitchFamily="50" charset="-128"/>
              </a:rPr>
              <a:t>運行会社</a:t>
            </a:r>
            <a:r>
              <a:rPr kumimoji="1" lang="en-US" altLang="ja-JP" sz="1400" dirty="0">
                <a:latin typeface="HGP創英角ﾎﾟｯﾌﾟ体" panose="040B0A00000000000000" pitchFamily="50" charset="-128"/>
                <a:ea typeface="HGP創英角ﾎﾟｯﾌﾟ体" panose="040B0A00000000000000" pitchFamily="50" charset="-128"/>
              </a:rPr>
              <a:t>:SS</a:t>
            </a:r>
            <a:r>
              <a:rPr kumimoji="1" lang="ja-JP" altLang="en-US" sz="1400" dirty="0">
                <a:latin typeface="HGP創英角ﾎﾟｯﾌﾟ体" panose="040B0A00000000000000" pitchFamily="50" charset="-128"/>
                <a:ea typeface="HGP創英角ﾎﾟｯﾌﾟ体" panose="040B0A00000000000000" pitchFamily="50" charset="-128"/>
              </a:rPr>
              <a:t>ツアーアシスト又は同等</a:t>
            </a:r>
          </a:p>
        </p:txBody>
      </p:sp>
      <p:sp>
        <p:nvSpPr>
          <p:cNvPr id="87" name="テキスト ボックス 86">
            <a:extLst>
              <a:ext uri="{FF2B5EF4-FFF2-40B4-BE49-F238E27FC236}">
                <a16:creationId xmlns:a16="http://schemas.microsoft.com/office/drawing/2014/main" id="{4F989937-4175-66BF-B485-AC17C3D15075}"/>
              </a:ext>
            </a:extLst>
          </p:cNvPr>
          <p:cNvSpPr txBox="1"/>
          <p:nvPr/>
        </p:nvSpPr>
        <p:spPr>
          <a:xfrm>
            <a:off x="7933957" y="1780307"/>
            <a:ext cx="3124036" cy="307777"/>
          </a:xfrm>
          <a:prstGeom prst="rect">
            <a:avLst/>
          </a:prstGeom>
          <a:noFill/>
        </p:spPr>
        <p:txBody>
          <a:bodyPr wrap="square" rtlCol="0">
            <a:spAutoFit/>
          </a:bodyPr>
          <a:lstStyle/>
          <a:p>
            <a:r>
              <a:rPr kumimoji="1" lang="ja-JP" altLang="en-US" sz="1400" dirty="0">
                <a:latin typeface="HGP創英角ﾎﾟｯﾌﾟ体" panose="040B0A00000000000000" pitchFamily="50" charset="-128"/>
                <a:ea typeface="HGP創英角ﾎﾟｯﾌﾟ体" panose="040B0A00000000000000" pitchFamily="50" charset="-128"/>
              </a:rPr>
              <a:t>運行会社</a:t>
            </a:r>
            <a:r>
              <a:rPr kumimoji="1" lang="en-US" altLang="ja-JP" sz="1400" dirty="0">
                <a:latin typeface="HGP創英角ﾎﾟｯﾌﾟ体" panose="040B0A00000000000000" pitchFamily="50" charset="-128"/>
                <a:ea typeface="HGP創英角ﾎﾟｯﾌﾟ体" panose="040B0A00000000000000" pitchFamily="50" charset="-128"/>
              </a:rPr>
              <a:t>:SS</a:t>
            </a:r>
            <a:r>
              <a:rPr kumimoji="1" lang="ja-JP" altLang="en-US" sz="1400" dirty="0">
                <a:latin typeface="HGP創英角ﾎﾟｯﾌﾟ体" panose="040B0A00000000000000" pitchFamily="50" charset="-128"/>
                <a:ea typeface="HGP創英角ﾎﾟｯﾌﾟ体" panose="040B0A00000000000000" pitchFamily="50" charset="-128"/>
              </a:rPr>
              <a:t>ツアーアシスト又は同等</a:t>
            </a:r>
          </a:p>
        </p:txBody>
      </p:sp>
      <p:pic>
        <p:nvPicPr>
          <p:cNvPr id="328" name="図 327">
            <a:extLst>
              <a:ext uri="{FF2B5EF4-FFF2-40B4-BE49-F238E27FC236}">
                <a16:creationId xmlns:a16="http://schemas.microsoft.com/office/drawing/2014/main" id="{7AE1A18D-270F-650F-25ED-24DC217A7D13}"/>
              </a:ext>
            </a:extLst>
          </p:cNvPr>
          <p:cNvPicPr>
            <a:picLocks noChangeAspect="1"/>
          </p:cNvPicPr>
          <p:nvPr/>
        </p:nvPicPr>
        <p:blipFill rotWithShape="1">
          <a:blip r:embed="rId5"/>
          <a:srcRect l="5727" t="50000" r="4191"/>
          <a:stretch/>
        </p:blipFill>
        <p:spPr>
          <a:xfrm>
            <a:off x="9853942" y="3601588"/>
            <a:ext cx="5004954" cy="352800"/>
          </a:xfrm>
          <a:prstGeom prst="rect">
            <a:avLst/>
          </a:prstGeom>
        </p:spPr>
      </p:pic>
      <p:sp>
        <p:nvSpPr>
          <p:cNvPr id="329" name="楕円 328">
            <a:extLst>
              <a:ext uri="{FF2B5EF4-FFF2-40B4-BE49-F238E27FC236}">
                <a16:creationId xmlns:a16="http://schemas.microsoft.com/office/drawing/2014/main" id="{34A6E75C-E05F-09EF-CBF7-E2F4115BD293}"/>
              </a:ext>
            </a:extLst>
          </p:cNvPr>
          <p:cNvSpPr/>
          <p:nvPr/>
        </p:nvSpPr>
        <p:spPr>
          <a:xfrm>
            <a:off x="9985172" y="3689047"/>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R5-1125</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330" name="テキスト ボックス 329">
            <a:extLst>
              <a:ext uri="{FF2B5EF4-FFF2-40B4-BE49-F238E27FC236}">
                <a16:creationId xmlns:a16="http://schemas.microsoft.com/office/drawing/2014/main" id="{79762741-1BBA-ADAF-8C12-8331506436AE}"/>
              </a:ext>
            </a:extLst>
          </p:cNvPr>
          <p:cNvSpPr txBox="1"/>
          <p:nvPr/>
        </p:nvSpPr>
        <p:spPr>
          <a:xfrm>
            <a:off x="7936766" y="3992411"/>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中村</a:t>
            </a:r>
          </a:p>
        </p:txBody>
      </p:sp>
      <p:sp>
        <p:nvSpPr>
          <p:cNvPr id="331" name="正方形/長方形 330">
            <a:extLst>
              <a:ext uri="{FF2B5EF4-FFF2-40B4-BE49-F238E27FC236}">
                <a16:creationId xmlns:a16="http://schemas.microsoft.com/office/drawing/2014/main" id="{10A0E147-1A58-4BA2-A969-C2A2CE4C9D3C}"/>
              </a:ext>
            </a:extLst>
          </p:cNvPr>
          <p:cNvSpPr/>
          <p:nvPr/>
        </p:nvSpPr>
        <p:spPr>
          <a:xfrm>
            <a:off x="9353489" y="4011531"/>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大阪</a:t>
            </a:r>
          </a:p>
        </p:txBody>
      </p:sp>
      <p:sp>
        <p:nvSpPr>
          <p:cNvPr id="332" name="楕円 331">
            <a:extLst>
              <a:ext uri="{FF2B5EF4-FFF2-40B4-BE49-F238E27FC236}">
                <a16:creationId xmlns:a16="http://schemas.microsoft.com/office/drawing/2014/main" id="{FF46E32D-9418-2C46-EE63-F61234E43222}"/>
              </a:ext>
            </a:extLst>
          </p:cNvPr>
          <p:cNvSpPr/>
          <p:nvPr/>
        </p:nvSpPr>
        <p:spPr>
          <a:xfrm>
            <a:off x="8649466" y="4005521"/>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90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33" name="テキスト ボックス 332">
            <a:extLst>
              <a:ext uri="{FF2B5EF4-FFF2-40B4-BE49-F238E27FC236}">
                <a16:creationId xmlns:a16="http://schemas.microsoft.com/office/drawing/2014/main" id="{62EF37CA-E0C7-FA37-79BA-909DE9D3BDA5}"/>
              </a:ext>
            </a:extLst>
          </p:cNvPr>
          <p:cNvSpPr txBox="1"/>
          <p:nvPr/>
        </p:nvSpPr>
        <p:spPr>
          <a:xfrm>
            <a:off x="10320427" y="3571921"/>
            <a:ext cx="4109949"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大阪国際空港</a:t>
            </a:r>
            <a:r>
              <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伊丹</a:t>
            </a:r>
            <a:r>
              <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スカイパーク</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334" name="テキスト ボックス 333">
            <a:extLst>
              <a:ext uri="{FF2B5EF4-FFF2-40B4-BE49-F238E27FC236}">
                <a16:creationId xmlns:a16="http://schemas.microsoft.com/office/drawing/2014/main" id="{7E12BBBF-0366-155A-FCC6-4F024A8F3E04}"/>
              </a:ext>
            </a:extLst>
          </p:cNvPr>
          <p:cNvSpPr txBox="1"/>
          <p:nvPr/>
        </p:nvSpPr>
        <p:spPr>
          <a:xfrm>
            <a:off x="7937793" y="4229057"/>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9,000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2,000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335" name="テキスト ボックス 334">
            <a:extLst>
              <a:ext uri="{FF2B5EF4-FFF2-40B4-BE49-F238E27FC236}">
                <a16:creationId xmlns:a16="http://schemas.microsoft.com/office/drawing/2014/main" id="{B97FBEF1-BF18-9D1B-C342-1B7B1876BC66}"/>
              </a:ext>
            </a:extLst>
          </p:cNvPr>
          <p:cNvSpPr txBox="1"/>
          <p:nvPr/>
        </p:nvSpPr>
        <p:spPr>
          <a:xfrm>
            <a:off x="7937793" y="4855169"/>
            <a:ext cx="1615726"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ロコモコ </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ドリンク</a:t>
            </a:r>
          </a:p>
        </p:txBody>
      </p:sp>
      <p:sp>
        <p:nvSpPr>
          <p:cNvPr id="336" name="テキスト ボックス 335">
            <a:extLst>
              <a:ext uri="{FF2B5EF4-FFF2-40B4-BE49-F238E27FC236}">
                <a16:creationId xmlns:a16="http://schemas.microsoft.com/office/drawing/2014/main" id="{12E73A84-6C7C-8E4C-7F0D-4F2CDB65B6A0}"/>
              </a:ext>
            </a:extLst>
          </p:cNvPr>
          <p:cNvSpPr txBox="1"/>
          <p:nvPr/>
        </p:nvSpPr>
        <p:spPr>
          <a:xfrm>
            <a:off x="9845793" y="3925690"/>
            <a:ext cx="2597667" cy="1215717"/>
          </a:xfrm>
          <a:prstGeom prst="rect">
            <a:avLst/>
          </a:prstGeom>
          <a:noFill/>
        </p:spPr>
        <p:txBody>
          <a:bodyPr wrap="square" rtlCol="0">
            <a:spAutoFit/>
          </a:bodyPr>
          <a:lstStyle/>
          <a:p>
            <a:pPr defTabSz="640596">
              <a:defRPr/>
            </a:pPr>
            <a:r>
              <a:rPr kumimoji="1" lang="ja-JP" altLang="en-US" sz="1000" b="1" dirty="0">
                <a:solidFill>
                  <a:prstClr val="black"/>
                </a:solidFill>
                <a:latin typeface="メイリオ" panose="020B0604030504040204" pitchFamily="50" charset="-128"/>
                <a:ea typeface="メイリオ" panose="020B0604030504040204" pitchFamily="50" charset="-128"/>
              </a:rPr>
              <a:t>  </a:t>
            </a:r>
            <a:r>
              <a:rPr kumimoji="1" lang="en-US" altLang="ja-JP" sz="1000" b="1" dirty="0">
                <a:solidFill>
                  <a:prstClr val="black"/>
                </a:solidFill>
                <a:latin typeface="メイリオ" panose="020B0604030504040204" pitchFamily="50" charset="-128"/>
                <a:ea typeface="メイリオ" panose="020B0604030504040204" pitchFamily="50" charset="-128"/>
              </a:rPr>
              <a:t>9:30‐10:00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11:30 </a:t>
            </a:r>
            <a:r>
              <a:rPr kumimoji="1" lang="ja-JP" altLang="en-US" sz="1000" dirty="0">
                <a:solidFill>
                  <a:prstClr val="black"/>
                </a:solidFill>
                <a:latin typeface="メイリオ" panose="020B0604030504040204" pitchFamily="50" charset="-128"/>
                <a:ea typeface="メイリオ" panose="020B0604030504040204" pitchFamily="50" charset="-128"/>
              </a:rPr>
              <a:t>大阪国際空港（伊丹）＝＝</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展望階 </a:t>
            </a:r>
            <a:r>
              <a:rPr kumimoji="1" lang="en-US" altLang="ja-JP" sz="1000" dirty="0">
                <a:solidFill>
                  <a:prstClr val="black"/>
                </a:solidFill>
                <a:latin typeface="メイリオ" panose="020B0604030504040204" pitchFamily="50" charset="-128"/>
                <a:ea typeface="メイリオ" panose="020B0604030504040204" pitchFamily="50" charset="-128"/>
              </a:rPr>
              <a:t>NORTH SHORE</a:t>
            </a:r>
            <a:r>
              <a:rPr kumimoji="1" lang="ja-JP" altLang="en-US" sz="1000" dirty="0">
                <a:solidFill>
                  <a:prstClr val="black"/>
                </a:solidFill>
                <a:latin typeface="メイリオ" panose="020B0604030504040204" pitchFamily="50" charset="-128"/>
                <a:ea typeface="メイリオ" panose="020B0604030504040204" pitchFamily="50" charset="-128"/>
              </a:rPr>
              <a:t>（ご昼食）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14:30 </a:t>
            </a:r>
            <a:r>
              <a:rPr kumimoji="1" lang="ja-JP" altLang="en-US" sz="1000" dirty="0">
                <a:solidFill>
                  <a:prstClr val="black"/>
                </a:solidFill>
                <a:latin typeface="メイリオ" panose="020B0604030504040204" pitchFamily="50" charset="-128"/>
                <a:ea typeface="メイリオ" panose="020B0604030504040204" pitchFamily="50" charset="-128"/>
              </a:rPr>
              <a:t>伊丹スカイパーク＝＝</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16:00-17:00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雨天の場合はスカイパークには行かず、</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defTabSz="640596">
              <a:defRPr/>
            </a:pPr>
            <a:r>
              <a:rPr kumimoji="1" lang="ja-JP" altLang="en-US" sz="900" b="1" dirty="0">
                <a:solidFill>
                  <a:srgbClr val="FF0000"/>
                </a:solidFill>
                <a:latin typeface="メイリオ" panose="020B0604030504040204" pitchFamily="50" charset="-128"/>
                <a:ea typeface="メイリオ" panose="020B0604030504040204" pitchFamily="50" charset="-128"/>
              </a:rPr>
              <a:t>　空港内見学やお買い物の時間とします</a:t>
            </a:r>
          </a:p>
        </p:txBody>
      </p:sp>
      <p:sp>
        <p:nvSpPr>
          <p:cNvPr id="341" name="楕円 271">
            <a:extLst>
              <a:ext uri="{FF2B5EF4-FFF2-40B4-BE49-F238E27FC236}">
                <a16:creationId xmlns:a16="http://schemas.microsoft.com/office/drawing/2014/main" id="{30F029A4-749C-1994-C0B6-160DF470352F}"/>
              </a:ext>
            </a:extLst>
          </p:cNvPr>
          <p:cNvSpPr/>
          <p:nvPr/>
        </p:nvSpPr>
        <p:spPr>
          <a:xfrm>
            <a:off x="-831538" y="3753136"/>
            <a:ext cx="648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移乗可</a:t>
            </a:r>
          </a:p>
        </p:txBody>
      </p:sp>
      <p:sp>
        <p:nvSpPr>
          <p:cNvPr id="343" name="テキスト ボックス 342">
            <a:extLst>
              <a:ext uri="{FF2B5EF4-FFF2-40B4-BE49-F238E27FC236}">
                <a16:creationId xmlns:a16="http://schemas.microsoft.com/office/drawing/2014/main" id="{442F4719-847F-5756-B875-BDAD044508B8}"/>
              </a:ext>
            </a:extLst>
          </p:cNvPr>
          <p:cNvSpPr txBox="1"/>
          <p:nvPr/>
        </p:nvSpPr>
        <p:spPr>
          <a:xfrm>
            <a:off x="4709469" y="8044784"/>
            <a:ext cx="2525227" cy="738664"/>
          </a:xfrm>
          <a:prstGeom prst="rect">
            <a:avLst/>
          </a:prstGeom>
          <a:noFill/>
        </p:spPr>
        <p:txBody>
          <a:bodyPr wrap="square" rtlCol="0">
            <a:spAutoFit/>
          </a:bodyPr>
          <a:lstStyle/>
          <a:p>
            <a:pPr>
              <a:spcAft>
                <a:spcPts val="600"/>
              </a:spcAft>
            </a:pPr>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気候の関係で開花時期がずれる場合があります</a:t>
            </a:r>
            <a:endParaRPr kumimoji="1" lang="ja-JP" altLang="en-US" sz="800" dirty="0">
              <a:highlight>
                <a:srgbClr val="FFFF00"/>
              </a:highlight>
            </a:endParaRPr>
          </a:p>
          <a:p>
            <a:pPr>
              <a:spcAft>
                <a:spcPts val="600"/>
              </a:spcAft>
            </a:pPr>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現地でのアルコール等の追加は別料金となります</a:t>
            </a:r>
            <a:endParaRPr kumimoji="1" lang="en-US" altLang="ja-JP" sz="800" dirty="0">
              <a:highlight>
                <a:srgbClr val="FFFF00"/>
              </a:highlight>
              <a:latin typeface="メイリオ" panose="020B0604030504040204" pitchFamily="50" charset="-128"/>
              <a:ea typeface="メイリオ" panose="020B0604030504040204" pitchFamily="50" charset="-128"/>
            </a:endParaRPr>
          </a:p>
          <a:p>
            <a:r>
              <a:rPr kumimoji="1" lang="en-US" altLang="ja-JP" sz="800" dirty="0">
                <a:highlight>
                  <a:srgbClr val="FFFF00"/>
                </a:highlight>
                <a:latin typeface="メイリオ" panose="020B0604030504040204" pitchFamily="50" charset="-128"/>
                <a:ea typeface="メイリオ" panose="020B0604030504040204" pitchFamily="50" charset="-128"/>
              </a:rPr>
              <a:t>※</a:t>
            </a:r>
            <a:r>
              <a:rPr kumimoji="1" lang="ja-JP" altLang="en-US" sz="800" dirty="0">
                <a:highlight>
                  <a:srgbClr val="FFFF00"/>
                </a:highlight>
                <a:latin typeface="メイリオ" panose="020B0604030504040204" pitchFamily="50" charset="-128"/>
                <a:ea typeface="メイリオ" panose="020B0604030504040204" pitchFamily="50" charset="-128"/>
              </a:rPr>
              <a:t>各ご自宅送迎のため、参加状況次第で移動時間が</a:t>
            </a:r>
            <a:endParaRPr kumimoji="1" lang="en-US" altLang="ja-JP" sz="800" dirty="0">
              <a:highlight>
                <a:srgbClr val="FFFF00"/>
              </a:highlight>
              <a:latin typeface="メイリオ" panose="020B0604030504040204" pitchFamily="50" charset="-128"/>
              <a:ea typeface="メイリオ" panose="020B0604030504040204" pitchFamily="50" charset="-128"/>
            </a:endParaRPr>
          </a:p>
          <a:p>
            <a:r>
              <a:rPr kumimoji="1" lang="ja-JP" altLang="en-US" sz="800" dirty="0">
                <a:highlight>
                  <a:srgbClr val="FFFF00"/>
                </a:highlight>
                <a:latin typeface="メイリオ" panose="020B0604030504040204" pitchFamily="50" charset="-128"/>
                <a:ea typeface="メイリオ" panose="020B0604030504040204" pitchFamily="50" charset="-128"/>
              </a:rPr>
              <a:t>　長くなることがあります</a:t>
            </a:r>
          </a:p>
        </p:txBody>
      </p:sp>
      <p:sp>
        <p:nvSpPr>
          <p:cNvPr id="23" name="楕円 271">
            <a:extLst>
              <a:ext uri="{FF2B5EF4-FFF2-40B4-BE49-F238E27FC236}">
                <a16:creationId xmlns:a16="http://schemas.microsoft.com/office/drawing/2014/main" id="{0A5B8EC7-8A9D-7C84-666D-8F7D43936FE8}"/>
              </a:ext>
            </a:extLst>
          </p:cNvPr>
          <p:cNvSpPr/>
          <p:nvPr/>
        </p:nvSpPr>
        <p:spPr>
          <a:xfrm>
            <a:off x="14164179" y="3789704"/>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pic>
        <p:nvPicPr>
          <p:cNvPr id="30" name="図 29">
            <a:extLst>
              <a:ext uri="{FF2B5EF4-FFF2-40B4-BE49-F238E27FC236}">
                <a16:creationId xmlns:a16="http://schemas.microsoft.com/office/drawing/2014/main" id="{D51728D2-4718-CC91-03C4-CC5C93BE37BC}"/>
              </a:ext>
            </a:extLst>
          </p:cNvPr>
          <p:cNvPicPr>
            <a:picLocks noChangeAspect="1"/>
          </p:cNvPicPr>
          <p:nvPr/>
        </p:nvPicPr>
        <p:blipFill rotWithShape="1">
          <a:blip r:embed="rId6">
            <a:extLst>
              <a:ext uri="{28A0092B-C50C-407E-A947-70E740481C1C}">
                <a14:useLocalDpi xmlns:a14="http://schemas.microsoft.com/office/drawing/2010/main" val="0"/>
              </a:ext>
            </a:extLst>
          </a:blip>
          <a:srcRect l="10554" r="-1"/>
          <a:stretch/>
        </p:blipFill>
        <p:spPr>
          <a:xfrm>
            <a:off x="12495693" y="4037287"/>
            <a:ext cx="1032141" cy="817154"/>
          </a:xfrm>
          <a:prstGeom prst="rect">
            <a:avLst/>
          </a:prstGeom>
        </p:spPr>
      </p:pic>
      <p:pic>
        <p:nvPicPr>
          <p:cNvPr id="1026" name="Picture 2" descr="昼はファミリー、夜はカップルで！無料で楽しめる『伊丹スカイパーク』 | Travelzaurus.com(トラベルザウルスドットコム)">
            <a:extLst>
              <a:ext uri="{FF2B5EF4-FFF2-40B4-BE49-F238E27FC236}">
                <a16:creationId xmlns:a16="http://schemas.microsoft.com/office/drawing/2014/main" id="{D173A65B-7B93-1185-7457-D8B2C8B5C8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45" r="3476"/>
          <a:stretch/>
        </p:blipFill>
        <p:spPr bwMode="auto">
          <a:xfrm>
            <a:off x="13575505" y="4037287"/>
            <a:ext cx="1245863" cy="9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ノースショア 伊丹空港店 - カフェ ランチ ディナー グルメ | 伊丹空港 (大阪空港) 豊中市">
            <a:extLst>
              <a:ext uri="{FF2B5EF4-FFF2-40B4-BE49-F238E27FC236}">
                <a16:creationId xmlns:a16="http://schemas.microsoft.com/office/drawing/2014/main" id="{7FC8BF9C-FA69-AC9D-04D6-3A1E114BAB3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313488" y="4593513"/>
            <a:ext cx="412595" cy="412595"/>
          </a:xfrm>
          <a:prstGeom prst="rect">
            <a:avLst/>
          </a:prstGeom>
          <a:noFill/>
          <a:ln w="19050">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pic>
      <p:pic>
        <p:nvPicPr>
          <p:cNvPr id="243" name="図 242">
            <a:extLst>
              <a:ext uri="{FF2B5EF4-FFF2-40B4-BE49-F238E27FC236}">
                <a16:creationId xmlns:a16="http://schemas.microsoft.com/office/drawing/2014/main" id="{E0B46DB4-0BD1-2BBD-9BB1-40CF819E8C13}"/>
              </a:ext>
            </a:extLst>
          </p:cNvPr>
          <p:cNvPicPr>
            <a:picLocks noChangeAspect="1"/>
          </p:cNvPicPr>
          <p:nvPr/>
        </p:nvPicPr>
        <p:blipFill rotWithShape="1">
          <a:blip r:embed="rId5"/>
          <a:srcRect l="5727" t="50000" r="4191"/>
          <a:stretch/>
        </p:blipFill>
        <p:spPr>
          <a:xfrm>
            <a:off x="2265003" y="3597620"/>
            <a:ext cx="5004954" cy="352800"/>
          </a:xfrm>
          <a:prstGeom prst="rect">
            <a:avLst/>
          </a:prstGeom>
        </p:spPr>
      </p:pic>
      <p:sp>
        <p:nvSpPr>
          <p:cNvPr id="244" name="楕円 243">
            <a:extLst>
              <a:ext uri="{FF2B5EF4-FFF2-40B4-BE49-F238E27FC236}">
                <a16:creationId xmlns:a16="http://schemas.microsoft.com/office/drawing/2014/main" id="{AE8800D8-4EDB-AFB4-580B-0B8E892ABC3A}"/>
              </a:ext>
            </a:extLst>
          </p:cNvPr>
          <p:cNvSpPr/>
          <p:nvPr/>
        </p:nvSpPr>
        <p:spPr>
          <a:xfrm>
            <a:off x="2367596" y="3643169"/>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R5-1108</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245" name="テキスト ボックス 244">
            <a:extLst>
              <a:ext uri="{FF2B5EF4-FFF2-40B4-BE49-F238E27FC236}">
                <a16:creationId xmlns:a16="http://schemas.microsoft.com/office/drawing/2014/main" id="{5729BB58-EC68-9E81-75E5-4B3940EDE758}"/>
              </a:ext>
            </a:extLst>
          </p:cNvPr>
          <p:cNvSpPr txBox="1"/>
          <p:nvPr/>
        </p:nvSpPr>
        <p:spPr>
          <a:xfrm>
            <a:off x="347827" y="3988443"/>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谷口</a:t>
            </a:r>
          </a:p>
        </p:txBody>
      </p:sp>
      <p:sp>
        <p:nvSpPr>
          <p:cNvPr id="246" name="正方形/長方形 245">
            <a:extLst>
              <a:ext uri="{FF2B5EF4-FFF2-40B4-BE49-F238E27FC236}">
                <a16:creationId xmlns:a16="http://schemas.microsoft.com/office/drawing/2014/main" id="{24916E44-0316-AADD-3696-2F95C6DAE0C8}"/>
              </a:ext>
            </a:extLst>
          </p:cNvPr>
          <p:cNvSpPr/>
          <p:nvPr/>
        </p:nvSpPr>
        <p:spPr>
          <a:xfrm>
            <a:off x="1769204" y="4007563"/>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柏原</a:t>
            </a:r>
          </a:p>
        </p:txBody>
      </p:sp>
      <p:sp>
        <p:nvSpPr>
          <p:cNvPr id="247" name="楕円 246">
            <a:extLst>
              <a:ext uri="{FF2B5EF4-FFF2-40B4-BE49-F238E27FC236}">
                <a16:creationId xmlns:a16="http://schemas.microsoft.com/office/drawing/2014/main" id="{EC19DA26-0597-0DEC-B971-90D796EC9230}"/>
              </a:ext>
            </a:extLst>
          </p:cNvPr>
          <p:cNvSpPr/>
          <p:nvPr/>
        </p:nvSpPr>
        <p:spPr>
          <a:xfrm>
            <a:off x="1060422" y="4001553"/>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40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248" name="テキスト ボックス 247">
            <a:extLst>
              <a:ext uri="{FF2B5EF4-FFF2-40B4-BE49-F238E27FC236}">
                <a16:creationId xmlns:a16="http://schemas.microsoft.com/office/drawing/2014/main" id="{A65B2E3D-2778-3C92-8EF7-CD57756C9E47}"/>
              </a:ext>
            </a:extLst>
          </p:cNvPr>
          <p:cNvSpPr txBox="1"/>
          <p:nvPr/>
        </p:nvSpPr>
        <p:spPr>
          <a:xfrm>
            <a:off x="2707756" y="3550219"/>
            <a:ext cx="4114878"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奇跡のトンネル　亀の瀬</a:t>
            </a:r>
          </a:p>
        </p:txBody>
      </p:sp>
      <p:sp>
        <p:nvSpPr>
          <p:cNvPr id="249" name="テキスト ボックス 248">
            <a:extLst>
              <a:ext uri="{FF2B5EF4-FFF2-40B4-BE49-F238E27FC236}">
                <a16:creationId xmlns:a16="http://schemas.microsoft.com/office/drawing/2014/main" id="{F80AAB03-DB53-5CF8-0287-532A22BAEBB2}"/>
              </a:ext>
            </a:extLst>
          </p:cNvPr>
          <p:cNvSpPr txBox="1"/>
          <p:nvPr/>
        </p:nvSpPr>
        <p:spPr>
          <a:xfrm>
            <a:off x="2259235" y="4009010"/>
            <a:ext cx="3070251" cy="70788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  9:30‐10:30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11:30 </a:t>
            </a:r>
            <a:r>
              <a:rPr kumimoji="1" lang="ja-JP" altLang="en-US" sz="1000" dirty="0">
                <a:solidFill>
                  <a:prstClr val="black"/>
                </a:solidFill>
                <a:latin typeface="メイリオ" panose="020B0604030504040204" pitchFamily="50" charset="-128"/>
                <a:ea typeface="メイリオ" panose="020B0604030504040204" pitchFamily="50" charset="-128"/>
              </a:rPr>
              <a:t>レストラン シャロン（ご昼食）＝＝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13:30 </a:t>
            </a:r>
            <a:r>
              <a:rPr kumimoji="1" lang="ja-JP" altLang="en-US" sz="1000" dirty="0">
                <a:solidFill>
                  <a:prstClr val="black"/>
                </a:solidFill>
                <a:latin typeface="メイリオ" panose="020B0604030504040204" pitchFamily="50" charset="-128"/>
                <a:ea typeface="メイリオ" panose="020B0604030504040204" pitchFamily="50" charset="-128"/>
              </a:rPr>
              <a:t>亀の瀬トンネル ガイドツアー</a:t>
            </a:r>
            <a:r>
              <a:rPr kumimoji="1" lang="en-US" altLang="ja-JP" sz="1000" dirty="0">
                <a:solidFill>
                  <a:prstClr val="black"/>
                </a:solidFill>
                <a:latin typeface="メイリオ" panose="020B0604030504040204" pitchFamily="50" charset="-128"/>
                <a:ea typeface="メイリオ" panose="020B0604030504040204" pitchFamily="50" charset="-128"/>
              </a:rPr>
              <a:t>(90</a:t>
            </a:r>
            <a:r>
              <a:rPr kumimoji="1" lang="ja-JP" altLang="en-US" sz="1000" dirty="0">
                <a:solidFill>
                  <a:prstClr val="black"/>
                </a:solidFill>
                <a:latin typeface="メイリオ" panose="020B0604030504040204" pitchFamily="50" charset="-128"/>
                <a:ea typeface="メイリオ" panose="020B0604030504040204" pitchFamily="50" charset="-128"/>
              </a:rPr>
              <a:t>分）＝＝</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16:00-16:30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250" name="テキスト ボックス 249">
            <a:extLst>
              <a:ext uri="{FF2B5EF4-FFF2-40B4-BE49-F238E27FC236}">
                <a16:creationId xmlns:a16="http://schemas.microsoft.com/office/drawing/2014/main" id="{D1482BF4-7EA5-89DD-77D6-7C5DC194CBB3}"/>
              </a:ext>
            </a:extLst>
          </p:cNvPr>
          <p:cNvSpPr txBox="1"/>
          <p:nvPr/>
        </p:nvSpPr>
        <p:spPr>
          <a:xfrm>
            <a:off x="349265" y="4225089"/>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3,500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51" name="テキスト ボックス 250">
            <a:extLst>
              <a:ext uri="{FF2B5EF4-FFF2-40B4-BE49-F238E27FC236}">
                <a16:creationId xmlns:a16="http://schemas.microsoft.com/office/drawing/2014/main" id="{0B21449C-5DBA-AA6B-1F42-06C358D80F76}"/>
              </a:ext>
            </a:extLst>
          </p:cNvPr>
          <p:cNvSpPr txBox="1"/>
          <p:nvPr/>
        </p:nvSpPr>
        <p:spPr>
          <a:xfrm>
            <a:off x="365295" y="4851158"/>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国産牛ハンバーグステーキコース</a:t>
            </a:r>
          </a:p>
        </p:txBody>
      </p:sp>
      <p:pic>
        <p:nvPicPr>
          <p:cNvPr id="252" name="図 251" descr="コンパクトディスク が含まれている画像&#10;&#10;自動的に生成された説明">
            <a:extLst>
              <a:ext uri="{FF2B5EF4-FFF2-40B4-BE49-F238E27FC236}">
                <a16:creationId xmlns:a16="http://schemas.microsoft.com/office/drawing/2014/main" id="{34311CF2-A333-06C6-FEEB-77FFD1977AE8}"/>
              </a:ext>
            </a:extLst>
          </p:cNvPr>
          <p:cNvPicPr>
            <a:picLocks noChangeAspect="1"/>
          </p:cNvPicPr>
          <p:nvPr/>
        </p:nvPicPr>
        <p:blipFill>
          <a:blip r:embed="rId10"/>
          <a:stretch>
            <a:fillRect/>
          </a:stretch>
        </p:blipFill>
        <p:spPr>
          <a:xfrm>
            <a:off x="5598249" y="3993375"/>
            <a:ext cx="1629259" cy="468000"/>
          </a:xfrm>
          <a:prstGeom prst="rect">
            <a:avLst/>
          </a:prstGeom>
        </p:spPr>
      </p:pic>
      <p:sp>
        <p:nvSpPr>
          <p:cNvPr id="253" name="楕円 271">
            <a:extLst>
              <a:ext uri="{FF2B5EF4-FFF2-40B4-BE49-F238E27FC236}">
                <a16:creationId xmlns:a16="http://schemas.microsoft.com/office/drawing/2014/main" id="{E5F645F8-2B55-6B6A-EE2F-777D6CE7EBFB}"/>
              </a:ext>
            </a:extLst>
          </p:cNvPr>
          <p:cNvSpPr/>
          <p:nvPr/>
        </p:nvSpPr>
        <p:spPr>
          <a:xfrm>
            <a:off x="6581768" y="3783489"/>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
        <p:nvSpPr>
          <p:cNvPr id="254" name="テキスト ボックス 253">
            <a:extLst>
              <a:ext uri="{FF2B5EF4-FFF2-40B4-BE49-F238E27FC236}">
                <a16:creationId xmlns:a16="http://schemas.microsoft.com/office/drawing/2014/main" id="{63EAB6A5-03F8-B239-9E6A-BC356500CB16}"/>
              </a:ext>
            </a:extLst>
          </p:cNvPr>
          <p:cNvSpPr txBox="1"/>
          <p:nvPr/>
        </p:nvSpPr>
        <p:spPr>
          <a:xfrm>
            <a:off x="2269535" y="4664922"/>
            <a:ext cx="3446569" cy="369332"/>
          </a:xfrm>
          <a:prstGeom prst="rect">
            <a:avLst/>
          </a:prstGeom>
          <a:noFill/>
        </p:spPr>
        <p:txBody>
          <a:bodyPr wrap="square">
            <a:spAutoFit/>
          </a:bodyPr>
          <a:lstStyle/>
          <a:p>
            <a:r>
              <a:rPr lang="en-US" altLang="ja-JP" sz="900" b="1" i="0" dirty="0">
                <a:solidFill>
                  <a:srgbClr val="FF0000"/>
                </a:solidFill>
                <a:effectLst/>
                <a:latin typeface="メイリオ" panose="020B0604030504040204" pitchFamily="50" charset="-128"/>
                <a:ea typeface="メイリオ" panose="020B0604030504040204" pitchFamily="50" charset="-128"/>
              </a:rPr>
              <a:t>※</a:t>
            </a:r>
            <a:r>
              <a:rPr lang="ja-JP" altLang="en-US" sz="900" b="1" i="0" dirty="0">
                <a:solidFill>
                  <a:srgbClr val="FF0000"/>
                </a:solidFill>
                <a:effectLst/>
                <a:latin typeface="メイリオ" panose="020B0604030504040204" pitchFamily="50" charset="-128"/>
                <a:ea typeface="メイリオ" panose="020B0604030504040204" pitchFamily="50" charset="-128"/>
              </a:rPr>
              <a:t>“亀の瀬地すべり資料室・排水トンネル・旧大阪鉄道</a:t>
            </a:r>
            <a:endParaRPr lang="en-US" altLang="ja-JP" sz="900" b="1" i="0" dirty="0">
              <a:solidFill>
                <a:srgbClr val="FF0000"/>
              </a:solidFill>
              <a:effectLst/>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a:t>
            </a:r>
            <a:r>
              <a:rPr lang="ja-JP" altLang="en-US" sz="900" b="1" i="0" dirty="0">
                <a:solidFill>
                  <a:srgbClr val="FF0000"/>
                </a:solidFill>
                <a:effectLst/>
                <a:latin typeface="メイリオ" panose="020B0604030504040204" pitchFamily="50" charset="-128"/>
                <a:ea typeface="メイリオ" panose="020B0604030504040204" pitchFamily="50" charset="-128"/>
              </a:rPr>
              <a:t>亀瀬隧道”などの見どころを</a:t>
            </a:r>
            <a:r>
              <a:rPr lang="ja-JP" altLang="en-US" sz="900" b="1" dirty="0">
                <a:solidFill>
                  <a:srgbClr val="FF0000"/>
                </a:solidFill>
                <a:latin typeface="メイリオ" panose="020B0604030504040204" pitchFamily="50" charset="-128"/>
                <a:ea typeface="メイリオ" panose="020B0604030504040204" pitchFamily="50" charset="-128"/>
              </a:rPr>
              <a:t>現地ガイドがご案内します</a:t>
            </a:r>
          </a:p>
        </p:txBody>
      </p:sp>
      <p:pic>
        <p:nvPicPr>
          <p:cNvPr id="255" name="Picture 2">
            <a:extLst>
              <a:ext uri="{FF2B5EF4-FFF2-40B4-BE49-F238E27FC236}">
                <a16:creationId xmlns:a16="http://schemas.microsoft.com/office/drawing/2014/main" id="{529F40CA-BC7C-54BE-B441-802A139079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27613" y="4503418"/>
            <a:ext cx="699695" cy="51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a:extLst>
              <a:ext uri="{FF2B5EF4-FFF2-40B4-BE49-F238E27FC236}">
                <a16:creationId xmlns:a16="http://schemas.microsoft.com/office/drawing/2014/main" id="{3FCDF730-B6CB-9CD9-0FED-B7D9773772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93866" y="4509388"/>
            <a:ext cx="920488" cy="5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a:extLst>
              <a:ext uri="{FF2B5EF4-FFF2-40B4-BE49-F238E27FC236}">
                <a16:creationId xmlns:a16="http://schemas.microsoft.com/office/drawing/2014/main" id="{7EEC0719-3EDB-6415-A9D3-09511276F4B4}"/>
              </a:ext>
            </a:extLst>
          </p:cNvPr>
          <p:cNvPicPr>
            <a:picLocks noChangeAspect="1"/>
          </p:cNvPicPr>
          <p:nvPr/>
        </p:nvPicPr>
        <p:blipFill rotWithShape="1">
          <a:blip r:embed="rId5"/>
          <a:srcRect l="5727" t="50000" r="4191"/>
          <a:stretch/>
        </p:blipFill>
        <p:spPr>
          <a:xfrm>
            <a:off x="2264527" y="2128026"/>
            <a:ext cx="5004954" cy="352800"/>
          </a:xfrm>
          <a:prstGeom prst="rect">
            <a:avLst/>
          </a:prstGeom>
        </p:spPr>
      </p:pic>
      <p:sp>
        <p:nvSpPr>
          <p:cNvPr id="8" name="楕円 7">
            <a:extLst>
              <a:ext uri="{FF2B5EF4-FFF2-40B4-BE49-F238E27FC236}">
                <a16:creationId xmlns:a16="http://schemas.microsoft.com/office/drawing/2014/main" id="{B28ACD14-480F-7419-3574-F29ACCD3C9A2}"/>
              </a:ext>
            </a:extLst>
          </p:cNvPr>
          <p:cNvSpPr/>
          <p:nvPr/>
        </p:nvSpPr>
        <p:spPr>
          <a:xfrm>
            <a:off x="2367596" y="2196435"/>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R5-1104</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0" name="テキスト ボックス 9">
            <a:extLst>
              <a:ext uri="{FF2B5EF4-FFF2-40B4-BE49-F238E27FC236}">
                <a16:creationId xmlns:a16="http://schemas.microsoft.com/office/drawing/2014/main" id="{DDAA3101-3CD4-3687-0FC7-251A03C8E863}"/>
              </a:ext>
            </a:extLst>
          </p:cNvPr>
          <p:cNvSpPr txBox="1"/>
          <p:nvPr/>
        </p:nvSpPr>
        <p:spPr>
          <a:xfrm>
            <a:off x="347351" y="2518849"/>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12" name="テキスト ボックス 11">
            <a:extLst>
              <a:ext uri="{FF2B5EF4-FFF2-40B4-BE49-F238E27FC236}">
                <a16:creationId xmlns:a16="http://schemas.microsoft.com/office/drawing/2014/main" id="{C3972BA7-E19E-EE2F-D113-334A6FE25307}"/>
              </a:ext>
            </a:extLst>
          </p:cNvPr>
          <p:cNvSpPr txBox="1"/>
          <p:nvPr/>
        </p:nvSpPr>
        <p:spPr>
          <a:xfrm>
            <a:off x="2862217" y="2095838"/>
            <a:ext cx="3515861"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おもしろ仏像講座</a:t>
            </a:r>
          </a:p>
        </p:txBody>
      </p:sp>
      <p:sp>
        <p:nvSpPr>
          <p:cNvPr id="15" name="楕円 271">
            <a:extLst>
              <a:ext uri="{FF2B5EF4-FFF2-40B4-BE49-F238E27FC236}">
                <a16:creationId xmlns:a16="http://schemas.microsoft.com/office/drawing/2014/main" id="{D2729333-6BAD-1134-0CD8-738727934BA6}"/>
              </a:ext>
            </a:extLst>
          </p:cNvPr>
          <p:cNvSpPr/>
          <p:nvPr/>
        </p:nvSpPr>
        <p:spPr>
          <a:xfrm>
            <a:off x="6581768" y="2327459"/>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pic>
        <p:nvPicPr>
          <p:cNvPr id="18" name="図 17">
            <a:extLst>
              <a:ext uri="{FF2B5EF4-FFF2-40B4-BE49-F238E27FC236}">
                <a16:creationId xmlns:a16="http://schemas.microsoft.com/office/drawing/2014/main" id="{A5A51845-EB63-D84F-A56E-B46E1D2BAC4F}"/>
              </a:ext>
            </a:extLst>
          </p:cNvPr>
          <p:cNvPicPr>
            <a:picLocks noChangeAspect="1"/>
          </p:cNvPicPr>
          <p:nvPr/>
        </p:nvPicPr>
        <p:blipFill>
          <a:blip r:embed="rId13"/>
          <a:stretch>
            <a:fillRect/>
          </a:stretch>
        </p:blipFill>
        <p:spPr>
          <a:xfrm>
            <a:off x="5233373" y="2559084"/>
            <a:ext cx="1944793" cy="975445"/>
          </a:xfrm>
          <a:prstGeom prst="rect">
            <a:avLst/>
          </a:prstGeom>
        </p:spPr>
      </p:pic>
      <p:sp>
        <p:nvSpPr>
          <p:cNvPr id="20" name="テキスト ボックス 19">
            <a:extLst>
              <a:ext uri="{FF2B5EF4-FFF2-40B4-BE49-F238E27FC236}">
                <a16:creationId xmlns:a16="http://schemas.microsoft.com/office/drawing/2014/main" id="{BFD2160E-B141-4254-A1E8-060026FD58E4}"/>
              </a:ext>
            </a:extLst>
          </p:cNvPr>
          <p:cNvSpPr txBox="1"/>
          <p:nvPr/>
        </p:nvSpPr>
        <p:spPr>
          <a:xfrm>
            <a:off x="349256" y="2518516"/>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21" name="正方形/長方形 20">
            <a:extLst>
              <a:ext uri="{FF2B5EF4-FFF2-40B4-BE49-F238E27FC236}">
                <a16:creationId xmlns:a16="http://schemas.microsoft.com/office/drawing/2014/main" id="{74876597-100A-AE8D-3331-53389D8DE82E}"/>
              </a:ext>
            </a:extLst>
          </p:cNvPr>
          <p:cNvSpPr/>
          <p:nvPr/>
        </p:nvSpPr>
        <p:spPr>
          <a:xfrm>
            <a:off x="1770633" y="2537637"/>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堺</a:t>
            </a:r>
          </a:p>
        </p:txBody>
      </p:sp>
      <p:sp>
        <p:nvSpPr>
          <p:cNvPr id="24" name="楕円 23">
            <a:extLst>
              <a:ext uri="{FF2B5EF4-FFF2-40B4-BE49-F238E27FC236}">
                <a16:creationId xmlns:a16="http://schemas.microsoft.com/office/drawing/2014/main" id="{21DD9FB3-8686-A7C9-FC65-EF8A321D0729}"/>
              </a:ext>
            </a:extLst>
          </p:cNvPr>
          <p:cNvSpPr/>
          <p:nvPr/>
        </p:nvSpPr>
        <p:spPr>
          <a:xfrm>
            <a:off x="1061851" y="2531626"/>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30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25" name="テキスト ボックス 24">
            <a:extLst>
              <a:ext uri="{FF2B5EF4-FFF2-40B4-BE49-F238E27FC236}">
                <a16:creationId xmlns:a16="http://schemas.microsoft.com/office/drawing/2014/main" id="{38D7EE0D-4F63-8BAD-02CE-D56E9012C6C7}"/>
              </a:ext>
            </a:extLst>
          </p:cNvPr>
          <p:cNvSpPr txBox="1"/>
          <p:nvPr/>
        </p:nvSpPr>
        <p:spPr>
          <a:xfrm>
            <a:off x="2260171" y="2729052"/>
            <a:ext cx="3009225" cy="70788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13:00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13:30 </a:t>
            </a:r>
            <a:r>
              <a:rPr kumimoji="1" lang="ja-JP" altLang="en-US" sz="1000" dirty="0">
                <a:solidFill>
                  <a:prstClr val="black"/>
                </a:solidFill>
                <a:latin typeface="メイリオ" panose="020B0604030504040204" pitchFamily="50" charset="-128"/>
                <a:ea typeface="メイリオ" panose="020B0604030504040204" pitchFamily="50" charset="-128"/>
              </a:rPr>
              <a:t>トナリエ弊社施設＝＝</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a:t>
            </a:r>
            <a:r>
              <a:rPr kumimoji="1" lang="en-US" altLang="ja-JP" sz="10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おもしろ仏像講座</a:t>
            </a:r>
            <a:r>
              <a:rPr kumimoji="1" lang="en-US" altLang="ja-JP" sz="10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講師仏像ｺｰﾃﾞｨﾈｰﾀｰ樋口氏</a:t>
            </a:r>
            <a:r>
              <a:rPr kumimoji="1" lang="en-US" altLang="ja-JP" sz="10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15:00</a:t>
            </a:r>
            <a:r>
              <a:rPr kumimoji="1" lang="ja-JP" altLang="en-US" sz="1000" dirty="0">
                <a:solidFill>
                  <a:prstClr val="black"/>
                </a:solidFill>
                <a:latin typeface="メイリオ" panose="020B0604030504040204" pitchFamily="50" charset="-128"/>
                <a:ea typeface="メイリオ" panose="020B0604030504040204" pitchFamily="50" charset="-128"/>
              </a:rPr>
              <a:t>出発＝＝</a:t>
            </a:r>
            <a:r>
              <a:rPr kumimoji="1" lang="en-US" altLang="ja-JP" sz="1000" b="1" dirty="0">
                <a:solidFill>
                  <a:prstClr val="black"/>
                </a:solidFill>
                <a:latin typeface="メイリオ" panose="020B0604030504040204" pitchFamily="50" charset="-128"/>
                <a:ea typeface="メイリオ" panose="020B0604030504040204" pitchFamily="50" charset="-128"/>
              </a:rPr>
              <a:t>15:30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26" name="テキスト ボックス 25">
            <a:extLst>
              <a:ext uri="{FF2B5EF4-FFF2-40B4-BE49-F238E27FC236}">
                <a16:creationId xmlns:a16="http://schemas.microsoft.com/office/drawing/2014/main" id="{D94B91E8-6E95-EF93-86E0-4ABECC022A15}"/>
              </a:ext>
            </a:extLst>
          </p:cNvPr>
          <p:cNvSpPr txBox="1"/>
          <p:nvPr/>
        </p:nvSpPr>
        <p:spPr>
          <a:xfrm>
            <a:off x="350694" y="2755162"/>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移動支援無料</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27" name="テキスト ボックス 26">
            <a:extLst>
              <a:ext uri="{FF2B5EF4-FFF2-40B4-BE49-F238E27FC236}">
                <a16:creationId xmlns:a16="http://schemas.microsoft.com/office/drawing/2014/main" id="{0039049F-D336-2263-7C8F-2E91ADC0104F}"/>
              </a:ext>
            </a:extLst>
          </p:cNvPr>
          <p:cNvSpPr txBox="1"/>
          <p:nvPr/>
        </p:nvSpPr>
        <p:spPr>
          <a:xfrm>
            <a:off x="350283" y="3381274"/>
            <a:ext cx="1908000" cy="200055"/>
          </a:xfrm>
          <a:prstGeom prst="rect">
            <a:avLst/>
          </a:prstGeom>
          <a:noFill/>
        </p:spPr>
        <p:txBody>
          <a:bodyPr wrap="square" rtlCol="0">
            <a:spAutoFit/>
          </a:bodyPr>
          <a:lstStyle/>
          <a:p>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西国巡礼ツアーご参加の方は無料</a:t>
            </a:r>
            <a:endParaRPr kumimoji="1" lang="ja-JP" altLang="en-US" sz="700" dirty="0">
              <a:solidFill>
                <a:srgbClr val="FF0000"/>
              </a:solidFill>
              <a:latin typeface="メイリオ" panose="020B0604030504040204" pitchFamily="50" charset="-128"/>
              <a:ea typeface="メイリオ" panose="020B0604030504040204" pitchFamily="50" charset="-128"/>
            </a:endParaRPr>
          </a:p>
        </p:txBody>
      </p:sp>
      <p:pic>
        <p:nvPicPr>
          <p:cNvPr id="28" name="図 27">
            <a:extLst>
              <a:ext uri="{FF2B5EF4-FFF2-40B4-BE49-F238E27FC236}">
                <a16:creationId xmlns:a16="http://schemas.microsoft.com/office/drawing/2014/main" id="{62D190E3-6E03-4614-0F7A-0725B7D89514}"/>
              </a:ext>
            </a:extLst>
          </p:cNvPr>
          <p:cNvPicPr>
            <a:picLocks noChangeAspect="1"/>
          </p:cNvPicPr>
          <p:nvPr/>
        </p:nvPicPr>
        <p:blipFill rotWithShape="1">
          <a:blip r:embed="rId5"/>
          <a:srcRect l="5727" t="50000" r="4191"/>
          <a:stretch/>
        </p:blipFill>
        <p:spPr>
          <a:xfrm>
            <a:off x="9852142" y="5069689"/>
            <a:ext cx="5004954" cy="352800"/>
          </a:xfrm>
          <a:prstGeom prst="rect">
            <a:avLst/>
          </a:prstGeom>
        </p:spPr>
      </p:pic>
      <p:sp>
        <p:nvSpPr>
          <p:cNvPr id="29" name="楕円 28">
            <a:extLst>
              <a:ext uri="{FF2B5EF4-FFF2-40B4-BE49-F238E27FC236}">
                <a16:creationId xmlns:a16="http://schemas.microsoft.com/office/drawing/2014/main" id="{8650A2CA-6BFF-63DA-2B0D-BEE80FFB3AB6}"/>
              </a:ext>
            </a:extLst>
          </p:cNvPr>
          <p:cNvSpPr/>
          <p:nvPr/>
        </p:nvSpPr>
        <p:spPr>
          <a:xfrm>
            <a:off x="9985172" y="5092396"/>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R5-1128</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31" name="テキスト ボックス 30">
            <a:extLst>
              <a:ext uri="{FF2B5EF4-FFF2-40B4-BE49-F238E27FC236}">
                <a16:creationId xmlns:a16="http://schemas.microsoft.com/office/drawing/2014/main" id="{0CBAAD29-6C49-72AF-659C-50E55871C286}"/>
              </a:ext>
            </a:extLst>
          </p:cNvPr>
          <p:cNvSpPr txBox="1"/>
          <p:nvPr/>
        </p:nvSpPr>
        <p:spPr>
          <a:xfrm>
            <a:off x="7934966" y="5460530"/>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谷口</a:t>
            </a:r>
          </a:p>
        </p:txBody>
      </p:sp>
      <p:sp>
        <p:nvSpPr>
          <p:cNvPr id="33" name="正方形/長方形 32">
            <a:extLst>
              <a:ext uri="{FF2B5EF4-FFF2-40B4-BE49-F238E27FC236}">
                <a16:creationId xmlns:a16="http://schemas.microsoft.com/office/drawing/2014/main" id="{C3B38210-C4EA-EFE4-577C-3B2382F58E13}"/>
              </a:ext>
            </a:extLst>
          </p:cNvPr>
          <p:cNvSpPr/>
          <p:nvPr/>
        </p:nvSpPr>
        <p:spPr>
          <a:xfrm>
            <a:off x="9356343" y="5479651"/>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三重</a:t>
            </a:r>
          </a:p>
        </p:txBody>
      </p:sp>
      <p:sp>
        <p:nvSpPr>
          <p:cNvPr id="34" name="楕円 33">
            <a:extLst>
              <a:ext uri="{FF2B5EF4-FFF2-40B4-BE49-F238E27FC236}">
                <a16:creationId xmlns:a16="http://schemas.microsoft.com/office/drawing/2014/main" id="{436BACC1-78FD-AAB8-9AF5-41915738DB4E}"/>
              </a:ext>
            </a:extLst>
          </p:cNvPr>
          <p:cNvSpPr/>
          <p:nvPr/>
        </p:nvSpPr>
        <p:spPr>
          <a:xfrm>
            <a:off x="8649466" y="5473640"/>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160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35" name="テキスト ボックス 34">
            <a:extLst>
              <a:ext uri="{FF2B5EF4-FFF2-40B4-BE49-F238E27FC236}">
                <a16:creationId xmlns:a16="http://schemas.microsoft.com/office/drawing/2014/main" id="{9F844D54-65BC-925B-B75D-05B03323DE24}"/>
              </a:ext>
            </a:extLst>
          </p:cNvPr>
          <p:cNvSpPr txBox="1"/>
          <p:nvPr/>
        </p:nvSpPr>
        <p:spPr>
          <a:xfrm>
            <a:off x="10371130" y="5026432"/>
            <a:ext cx="3980330" cy="369332"/>
          </a:xfrm>
          <a:prstGeom prst="rect">
            <a:avLst/>
          </a:prstGeom>
          <a:noFill/>
        </p:spPr>
        <p:txBody>
          <a:bodyPr wrap="square">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なばなの里 冬のイルミネーション</a:t>
            </a:r>
          </a:p>
        </p:txBody>
      </p:sp>
      <p:sp>
        <p:nvSpPr>
          <p:cNvPr id="36" name="テキスト ボックス 35">
            <a:extLst>
              <a:ext uri="{FF2B5EF4-FFF2-40B4-BE49-F238E27FC236}">
                <a16:creationId xmlns:a16="http://schemas.microsoft.com/office/drawing/2014/main" id="{698820E7-81F1-0AE8-3FF5-66512C252936}"/>
              </a:ext>
            </a:extLst>
          </p:cNvPr>
          <p:cNvSpPr txBox="1"/>
          <p:nvPr/>
        </p:nvSpPr>
        <p:spPr>
          <a:xfrm>
            <a:off x="9855617" y="5409906"/>
            <a:ext cx="2452237" cy="861774"/>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11:00‐12:00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15:00 </a:t>
            </a:r>
            <a:r>
              <a:rPr kumimoji="1" lang="ja-JP" altLang="en-US" sz="1000" dirty="0">
                <a:solidFill>
                  <a:prstClr val="black"/>
                </a:solidFill>
                <a:latin typeface="メイリオ" panose="020B0604030504040204" pitchFamily="50" charset="-128"/>
                <a:ea typeface="メイリオ" panose="020B0604030504040204" pitchFamily="50" charset="-128"/>
              </a:rPr>
              <a:t>なばなの里＝＝</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   </a:t>
            </a:r>
            <a:r>
              <a:rPr kumimoji="1" lang="ja-JP" altLang="en-US" sz="1000" dirty="0">
                <a:solidFill>
                  <a:prstClr val="black"/>
                </a:solidFill>
                <a:latin typeface="メイリオ" panose="020B0604030504040204" pitchFamily="50" charset="-128"/>
                <a:ea typeface="メイリオ" panose="020B0604030504040204" pitchFamily="50" charset="-128"/>
              </a:rPr>
              <a:t>・ベゴニアガーデン（ご夕食）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　・イルミネーション　</a:t>
            </a:r>
            <a:r>
              <a:rPr kumimoji="1" lang="en-US" altLang="ja-JP" sz="800" dirty="0">
                <a:solidFill>
                  <a:prstClr val="black"/>
                </a:solidFill>
                <a:latin typeface="メイリオ" panose="020B0604030504040204" pitchFamily="50" charset="-128"/>
                <a:ea typeface="メイリオ" panose="020B0604030504040204" pitchFamily="50" charset="-128"/>
              </a:rPr>
              <a:t>※18:00</a:t>
            </a:r>
            <a:r>
              <a:rPr kumimoji="1" lang="ja-JP" altLang="en-US" sz="800" dirty="0">
                <a:solidFill>
                  <a:prstClr val="black"/>
                </a:solidFill>
                <a:latin typeface="メイリオ" panose="020B0604030504040204" pitchFamily="50" charset="-128"/>
                <a:ea typeface="メイリオ" panose="020B0604030504040204" pitchFamily="50" charset="-128"/>
              </a:rPr>
              <a:t>出発</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21:00-21:30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p>
        </p:txBody>
      </p:sp>
      <p:sp>
        <p:nvSpPr>
          <p:cNvPr id="37" name="テキスト ボックス 36">
            <a:extLst>
              <a:ext uri="{FF2B5EF4-FFF2-40B4-BE49-F238E27FC236}">
                <a16:creationId xmlns:a16="http://schemas.microsoft.com/office/drawing/2014/main" id="{ED9E253A-255F-AB49-76AA-B286560C3B49}"/>
              </a:ext>
            </a:extLst>
          </p:cNvPr>
          <p:cNvSpPr txBox="1"/>
          <p:nvPr/>
        </p:nvSpPr>
        <p:spPr>
          <a:xfrm>
            <a:off x="7936404" y="5697176"/>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18,000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5,000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38" name="テキスト ボックス 37">
            <a:extLst>
              <a:ext uri="{FF2B5EF4-FFF2-40B4-BE49-F238E27FC236}">
                <a16:creationId xmlns:a16="http://schemas.microsoft.com/office/drawing/2014/main" id="{BB314B64-5CC8-FBD7-516D-4CC003F0B762}"/>
              </a:ext>
            </a:extLst>
          </p:cNvPr>
          <p:cNvSpPr txBox="1"/>
          <p:nvPr/>
        </p:nvSpPr>
        <p:spPr>
          <a:xfrm>
            <a:off x="7952434" y="6323245"/>
            <a:ext cx="1714806"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夕食</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 あなご御膳</a:t>
            </a:r>
          </a:p>
        </p:txBody>
      </p:sp>
      <p:pic>
        <p:nvPicPr>
          <p:cNvPr id="40" name="図 39" descr="テーブルの上にあるいろんな食べ物&#10;&#10;自動的に生成された説明">
            <a:extLst>
              <a:ext uri="{FF2B5EF4-FFF2-40B4-BE49-F238E27FC236}">
                <a16:creationId xmlns:a16="http://schemas.microsoft.com/office/drawing/2014/main" id="{154E30A4-52A3-6263-3BF7-0F47058CAAEC}"/>
              </a:ext>
            </a:extLst>
          </p:cNvPr>
          <p:cNvPicPr>
            <a:picLocks noChangeAspect="1"/>
          </p:cNvPicPr>
          <p:nvPr/>
        </p:nvPicPr>
        <p:blipFill rotWithShape="1">
          <a:blip r:embed="rId14"/>
          <a:srcRect r="835"/>
          <a:stretch/>
        </p:blipFill>
        <p:spPr>
          <a:xfrm>
            <a:off x="12405876" y="6012703"/>
            <a:ext cx="826855" cy="468000"/>
          </a:xfrm>
          <a:prstGeom prst="rect">
            <a:avLst/>
          </a:prstGeom>
        </p:spPr>
      </p:pic>
      <p:pic>
        <p:nvPicPr>
          <p:cNvPr id="41" name="図 40">
            <a:extLst>
              <a:ext uri="{FF2B5EF4-FFF2-40B4-BE49-F238E27FC236}">
                <a16:creationId xmlns:a16="http://schemas.microsoft.com/office/drawing/2014/main" id="{BAFE3364-C885-A12B-7399-2E72726090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286536" y="5510907"/>
            <a:ext cx="1534832" cy="972000"/>
          </a:xfrm>
          <a:prstGeom prst="rect">
            <a:avLst/>
          </a:prstGeom>
        </p:spPr>
      </p:pic>
      <p:pic>
        <p:nvPicPr>
          <p:cNvPr id="42" name="図 41" descr="花, 屋外, 草, ガーデン が含まれている画像&#10;&#10;自動的に生成された説明">
            <a:extLst>
              <a:ext uri="{FF2B5EF4-FFF2-40B4-BE49-F238E27FC236}">
                <a16:creationId xmlns:a16="http://schemas.microsoft.com/office/drawing/2014/main" id="{BE8B467D-7CB7-3E9D-FB1B-0826DE0E9AB4}"/>
              </a:ext>
            </a:extLst>
          </p:cNvPr>
          <p:cNvPicPr>
            <a:picLocks noChangeAspect="1"/>
          </p:cNvPicPr>
          <p:nvPr/>
        </p:nvPicPr>
        <p:blipFill>
          <a:blip r:embed="rId16"/>
          <a:stretch>
            <a:fillRect/>
          </a:stretch>
        </p:blipFill>
        <p:spPr>
          <a:xfrm>
            <a:off x="12405876" y="5510907"/>
            <a:ext cx="826855" cy="468000"/>
          </a:xfrm>
          <a:prstGeom prst="rect">
            <a:avLst/>
          </a:prstGeom>
        </p:spPr>
      </p:pic>
      <p:sp>
        <p:nvSpPr>
          <p:cNvPr id="43" name="テキスト ボックス 42">
            <a:extLst>
              <a:ext uri="{FF2B5EF4-FFF2-40B4-BE49-F238E27FC236}">
                <a16:creationId xmlns:a16="http://schemas.microsoft.com/office/drawing/2014/main" id="{1B814066-61DF-BD4D-534C-0E4C9C8D6FD0}"/>
              </a:ext>
            </a:extLst>
          </p:cNvPr>
          <p:cNvSpPr txBox="1"/>
          <p:nvPr/>
        </p:nvSpPr>
        <p:spPr>
          <a:xfrm>
            <a:off x="9891621" y="6188410"/>
            <a:ext cx="2708080" cy="369332"/>
          </a:xfrm>
          <a:prstGeom prst="rect">
            <a:avLst/>
          </a:prstGeom>
          <a:noFill/>
        </p:spPr>
        <p:txBody>
          <a:bodyPr wrap="square" rtlCol="0">
            <a:spAutoFit/>
          </a:bodyPr>
          <a:lstStyle/>
          <a:p>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国内最大級の煌めきが作る特別な光の世界</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r>
              <a:rPr kumimoji="1" lang="en-US" altLang="ja-JP" sz="900" b="1" dirty="0">
                <a:solidFill>
                  <a:srgbClr val="FF0000"/>
                </a:solidFill>
                <a:latin typeface="メイリオ" panose="020B0604030504040204" pitchFamily="50" charset="-128"/>
                <a:ea typeface="メイリオ" panose="020B0604030504040204" pitchFamily="50" charset="-128"/>
              </a:rPr>
              <a:t>※200</a:t>
            </a:r>
            <a:r>
              <a:rPr kumimoji="1" lang="ja-JP" altLang="en-US" sz="900" b="1" dirty="0">
                <a:solidFill>
                  <a:srgbClr val="FF0000"/>
                </a:solidFill>
                <a:latin typeface="メイリオ" panose="020B0604030504040204" pitchFamily="50" charset="-128"/>
                <a:ea typeface="メイリオ" panose="020B0604030504040204" pitchFamily="50" charset="-128"/>
              </a:rPr>
              <a:t>メートルの光のトンネル華回廊</a:t>
            </a:r>
          </a:p>
        </p:txBody>
      </p:sp>
      <p:pic>
        <p:nvPicPr>
          <p:cNvPr id="45" name="図 44">
            <a:extLst>
              <a:ext uri="{FF2B5EF4-FFF2-40B4-BE49-F238E27FC236}">
                <a16:creationId xmlns:a16="http://schemas.microsoft.com/office/drawing/2014/main" id="{174B5424-A88C-5C1A-DAB3-52BD8FD22EF0}"/>
              </a:ext>
            </a:extLst>
          </p:cNvPr>
          <p:cNvPicPr>
            <a:picLocks noChangeAspect="1"/>
          </p:cNvPicPr>
          <p:nvPr/>
        </p:nvPicPr>
        <p:blipFill rotWithShape="1">
          <a:blip r:embed="rId5"/>
          <a:srcRect l="5727" t="50000" r="4191"/>
          <a:stretch/>
        </p:blipFill>
        <p:spPr>
          <a:xfrm>
            <a:off x="2264327" y="5064740"/>
            <a:ext cx="5004954" cy="352800"/>
          </a:xfrm>
          <a:prstGeom prst="rect">
            <a:avLst/>
          </a:prstGeom>
        </p:spPr>
      </p:pic>
      <p:sp>
        <p:nvSpPr>
          <p:cNvPr id="46" name="楕円 45">
            <a:extLst>
              <a:ext uri="{FF2B5EF4-FFF2-40B4-BE49-F238E27FC236}">
                <a16:creationId xmlns:a16="http://schemas.microsoft.com/office/drawing/2014/main" id="{C11E42F4-12CA-A5AD-CE1E-3A3D0F973946}"/>
              </a:ext>
            </a:extLst>
          </p:cNvPr>
          <p:cNvSpPr/>
          <p:nvPr/>
        </p:nvSpPr>
        <p:spPr>
          <a:xfrm>
            <a:off x="2367596" y="5073346"/>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R5-1114</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47" name="テキスト ボックス 46">
            <a:extLst>
              <a:ext uri="{FF2B5EF4-FFF2-40B4-BE49-F238E27FC236}">
                <a16:creationId xmlns:a16="http://schemas.microsoft.com/office/drawing/2014/main" id="{0E481C16-5E5C-3367-12C6-5AFB28149429}"/>
              </a:ext>
            </a:extLst>
          </p:cNvPr>
          <p:cNvSpPr txBox="1"/>
          <p:nvPr/>
        </p:nvSpPr>
        <p:spPr>
          <a:xfrm>
            <a:off x="341636" y="5443385"/>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國井</a:t>
            </a:r>
          </a:p>
        </p:txBody>
      </p:sp>
      <p:sp>
        <p:nvSpPr>
          <p:cNvPr id="48" name="正方形/長方形 47">
            <a:extLst>
              <a:ext uri="{FF2B5EF4-FFF2-40B4-BE49-F238E27FC236}">
                <a16:creationId xmlns:a16="http://schemas.microsoft.com/office/drawing/2014/main" id="{BB4419F2-882C-DA9D-4A10-456D34C1A84A}"/>
              </a:ext>
            </a:extLst>
          </p:cNvPr>
          <p:cNvSpPr/>
          <p:nvPr/>
        </p:nvSpPr>
        <p:spPr>
          <a:xfrm>
            <a:off x="1763013" y="5462505"/>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奈良</a:t>
            </a:r>
          </a:p>
        </p:txBody>
      </p:sp>
      <p:sp>
        <p:nvSpPr>
          <p:cNvPr id="49" name="楕円 48">
            <a:extLst>
              <a:ext uri="{FF2B5EF4-FFF2-40B4-BE49-F238E27FC236}">
                <a16:creationId xmlns:a16="http://schemas.microsoft.com/office/drawing/2014/main" id="{22F07C8F-7159-2262-F5B2-1B10AE474419}"/>
              </a:ext>
            </a:extLst>
          </p:cNvPr>
          <p:cNvSpPr/>
          <p:nvPr/>
        </p:nvSpPr>
        <p:spPr>
          <a:xfrm>
            <a:off x="1054231" y="5456495"/>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50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50" name="テキスト ボックス 49">
            <a:extLst>
              <a:ext uri="{FF2B5EF4-FFF2-40B4-BE49-F238E27FC236}">
                <a16:creationId xmlns:a16="http://schemas.microsoft.com/office/drawing/2014/main" id="{7CBE62BE-FED1-3014-A89C-283E3A60F97F}"/>
              </a:ext>
            </a:extLst>
          </p:cNvPr>
          <p:cNvSpPr txBox="1"/>
          <p:nvPr/>
        </p:nvSpPr>
        <p:spPr>
          <a:xfrm>
            <a:off x="2831622" y="5010241"/>
            <a:ext cx="4123812" cy="369332"/>
          </a:xfrm>
          <a:prstGeom prst="rect">
            <a:avLst/>
          </a:prstGeom>
          <a:noFill/>
        </p:spPr>
        <p:txBody>
          <a:bodyPr wrap="square">
            <a:spAutoFit/>
          </a:bodyPr>
          <a:lstStyle/>
          <a:p>
            <a:r>
              <a:rPr kumimoji="1" lang="ja-JP" altLang="en-US" sz="1600" dirty="0">
                <a:ln w="9525">
                  <a:noFill/>
                </a:ln>
                <a:solidFill>
                  <a:srgbClr val="FF0000"/>
                </a:solidFill>
                <a:latin typeface="HG創英ﾌﾟﾚｾﾞﾝｽEB" panose="02020809000000000000" pitchFamily="17" charset="-128"/>
                <a:ea typeface="HG創英ﾌﾟﾚｾﾞﾝｽEB" panose="02020809000000000000" pitchFamily="17" charset="-128"/>
              </a:rPr>
              <a:t>紅葉の</a:t>
            </a: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葛城一言主神社</a:t>
            </a:r>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sz="1700" dirty="0">
                <a:ln w="9525">
                  <a:noFill/>
                </a:ln>
                <a:solidFill>
                  <a:srgbClr val="FF0000"/>
                </a:solidFill>
                <a:latin typeface="HG創英ﾌﾟﾚｾﾞﾝｽEB" panose="02020809000000000000" pitchFamily="17" charset="-128"/>
                <a:ea typeface="HG創英ﾌﾟﾚｾﾞﾝｽEB" panose="02020809000000000000" pitchFamily="17" charset="-128"/>
              </a:rPr>
              <a:t>くろまろの郷</a:t>
            </a:r>
          </a:p>
        </p:txBody>
      </p:sp>
      <p:sp>
        <p:nvSpPr>
          <p:cNvPr id="52" name="テキスト ボックス 51">
            <a:extLst>
              <a:ext uri="{FF2B5EF4-FFF2-40B4-BE49-F238E27FC236}">
                <a16:creationId xmlns:a16="http://schemas.microsoft.com/office/drawing/2014/main" id="{13F5258D-F1FE-0554-5324-3513C07DBC25}"/>
              </a:ext>
            </a:extLst>
          </p:cNvPr>
          <p:cNvSpPr txBox="1"/>
          <p:nvPr/>
        </p:nvSpPr>
        <p:spPr>
          <a:xfrm>
            <a:off x="2268602" y="5484170"/>
            <a:ext cx="2284956" cy="1038746"/>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  9:00‐10:00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11:00 </a:t>
            </a:r>
            <a:r>
              <a:rPr kumimoji="1" lang="ja-JP" altLang="en-US" sz="1000" dirty="0">
                <a:solidFill>
                  <a:prstClr val="black"/>
                </a:solidFill>
                <a:latin typeface="メイリオ" panose="020B0604030504040204" pitchFamily="50" charset="-128"/>
                <a:ea typeface="メイリオ" panose="020B0604030504040204" pitchFamily="50" charset="-128"/>
              </a:rPr>
              <a:t>くろまろの郷（ご昼食）＝＝</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13:30</a:t>
            </a:r>
            <a:r>
              <a:rPr kumimoji="1" lang="ja-JP" altLang="en-US" sz="1000" dirty="0">
                <a:solidFill>
                  <a:prstClr val="black"/>
                </a:solidFill>
                <a:latin typeface="メイリオ" panose="020B0604030504040204" pitchFamily="50" charset="-128"/>
                <a:ea typeface="メイリオ" panose="020B0604030504040204" pitchFamily="50" charset="-128"/>
              </a:rPr>
              <a:t> 葛城一言主神社</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   </a:t>
            </a:r>
            <a:r>
              <a:rPr kumimoji="1" lang="ja-JP" altLang="en-US" sz="1000" dirty="0">
                <a:solidFill>
                  <a:prstClr val="black"/>
                </a:solidFill>
                <a:latin typeface="メイリオ" panose="020B0604030504040204" pitchFamily="50" charset="-128"/>
                <a:ea typeface="メイリオ" panose="020B0604030504040204" pitchFamily="50" charset="-128"/>
              </a:rPr>
              <a:t>・ご神木乳銀杏の木ご参拝</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16:00-16:30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b="1" dirty="0">
              <a:solidFill>
                <a:srgbClr val="FF0000"/>
              </a:solidFill>
              <a:latin typeface="メイリオ" panose="020B0604030504040204" pitchFamily="50" charset="-128"/>
              <a:ea typeface="メイリオ" panose="020B0604030504040204" pitchFamily="50" charset="-128"/>
            </a:endParaRPr>
          </a:p>
          <a:p>
            <a:pPr defTabSz="640596">
              <a:spcBef>
                <a:spcPts val="300"/>
              </a:spcBef>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一言の願いを！ぼけ除け祈願！</a:t>
            </a:r>
            <a:endParaRPr kumimoji="1" lang="en-US" altLang="ja-JP" sz="900" b="1" dirty="0">
              <a:solidFill>
                <a:srgbClr val="FF0000"/>
              </a:solidFill>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8F258FE7-EAB8-B6CB-B638-674563289E18}"/>
              </a:ext>
            </a:extLst>
          </p:cNvPr>
          <p:cNvSpPr txBox="1"/>
          <p:nvPr/>
        </p:nvSpPr>
        <p:spPr>
          <a:xfrm>
            <a:off x="343074" y="5680031"/>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9,800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55" name="テキスト ボックス 54">
            <a:extLst>
              <a:ext uri="{FF2B5EF4-FFF2-40B4-BE49-F238E27FC236}">
                <a16:creationId xmlns:a16="http://schemas.microsoft.com/office/drawing/2014/main" id="{CE29773A-BACE-E6B4-30F1-7886F6676AF5}"/>
              </a:ext>
            </a:extLst>
          </p:cNvPr>
          <p:cNvSpPr txBox="1"/>
          <p:nvPr/>
        </p:nvSpPr>
        <p:spPr>
          <a:xfrm>
            <a:off x="359104" y="6306100"/>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solidFill>
                  <a:srgbClr val="13131E"/>
                </a:solidFill>
                <a:latin typeface="メイリオ" panose="020B0604030504040204" pitchFamily="50" charset="-128"/>
                <a:ea typeface="メイリオ" panose="020B0604030504040204" pitchFamily="50" charset="-128"/>
              </a:rPr>
              <a:t>くろまろの郷　ヘルシーバイキング</a:t>
            </a:r>
            <a:endParaRPr kumimoji="1" lang="ja-JP" altLang="en-US" sz="700" dirty="0">
              <a:latin typeface="メイリオ" panose="020B0604030504040204" pitchFamily="50" charset="-128"/>
              <a:ea typeface="メイリオ" panose="020B0604030504040204" pitchFamily="50" charset="-128"/>
            </a:endParaRPr>
          </a:p>
        </p:txBody>
      </p:sp>
      <p:pic>
        <p:nvPicPr>
          <p:cNvPr id="56" name="図 55">
            <a:extLst>
              <a:ext uri="{FF2B5EF4-FFF2-40B4-BE49-F238E27FC236}">
                <a16:creationId xmlns:a16="http://schemas.microsoft.com/office/drawing/2014/main" id="{B97D43BE-7883-0520-EFF3-6545DC9E28E4}"/>
              </a:ext>
            </a:extLst>
          </p:cNvPr>
          <p:cNvPicPr>
            <a:picLocks noChangeAspect="1"/>
          </p:cNvPicPr>
          <p:nvPr/>
        </p:nvPicPr>
        <p:blipFill rotWithShape="1">
          <a:blip r:embed="rId17">
            <a:extLst>
              <a:ext uri="{28A0092B-C50C-407E-A947-70E740481C1C}">
                <a14:useLocalDpi xmlns:a14="http://schemas.microsoft.com/office/drawing/2010/main" val="0"/>
              </a:ext>
            </a:extLst>
          </a:blip>
          <a:srcRect l="4423" r="4423"/>
          <a:stretch/>
        </p:blipFill>
        <p:spPr>
          <a:xfrm>
            <a:off x="4683147" y="5492101"/>
            <a:ext cx="1239920" cy="972000"/>
          </a:xfrm>
          <a:prstGeom prst="rect">
            <a:avLst/>
          </a:prstGeom>
        </p:spPr>
      </p:pic>
      <p:pic>
        <p:nvPicPr>
          <p:cNvPr id="57" name="図 56">
            <a:extLst>
              <a:ext uri="{FF2B5EF4-FFF2-40B4-BE49-F238E27FC236}">
                <a16:creationId xmlns:a16="http://schemas.microsoft.com/office/drawing/2014/main" id="{54C772A2-C154-E326-A99D-74AEAD0719EE}"/>
              </a:ext>
            </a:extLst>
          </p:cNvPr>
          <p:cNvPicPr>
            <a:picLocks noChangeAspect="1"/>
          </p:cNvPicPr>
          <p:nvPr/>
        </p:nvPicPr>
        <p:blipFill rotWithShape="1">
          <a:blip r:embed="rId18">
            <a:extLst>
              <a:ext uri="{28A0092B-C50C-407E-A947-70E740481C1C}">
                <a14:useLocalDpi xmlns:a14="http://schemas.microsoft.com/office/drawing/2010/main" val="0"/>
              </a:ext>
            </a:extLst>
          </a:blip>
          <a:srcRect l="3557" r="3557"/>
          <a:stretch/>
        </p:blipFill>
        <p:spPr>
          <a:xfrm>
            <a:off x="5972082" y="5492907"/>
            <a:ext cx="1252114" cy="972000"/>
          </a:xfrm>
          <a:prstGeom prst="rect">
            <a:avLst/>
          </a:prstGeom>
        </p:spPr>
      </p:pic>
      <p:sp>
        <p:nvSpPr>
          <p:cNvPr id="58" name="楕円 271">
            <a:extLst>
              <a:ext uri="{FF2B5EF4-FFF2-40B4-BE49-F238E27FC236}">
                <a16:creationId xmlns:a16="http://schemas.microsoft.com/office/drawing/2014/main" id="{0DF9FC56-A48F-4952-716D-85CE9753B9D8}"/>
              </a:ext>
            </a:extLst>
          </p:cNvPr>
          <p:cNvSpPr/>
          <p:nvPr/>
        </p:nvSpPr>
        <p:spPr>
          <a:xfrm>
            <a:off x="6581768" y="5264773"/>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pic>
        <p:nvPicPr>
          <p:cNvPr id="59" name="図 58">
            <a:extLst>
              <a:ext uri="{FF2B5EF4-FFF2-40B4-BE49-F238E27FC236}">
                <a16:creationId xmlns:a16="http://schemas.microsoft.com/office/drawing/2014/main" id="{CC5E49AE-9C14-EA46-8FFC-70D8D7169E26}"/>
              </a:ext>
            </a:extLst>
          </p:cNvPr>
          <p:cNvPicPr>
            <a:picLocks noChangeAspect="1"/>
          </p:cNvPicPr>
          <p:nvPr/>
        </p:nvPicPr>
        <p:blipFill rotWithShape="1">
          <a:blip r:embed="rId5"/>
          <a:srcRect l="5727" t="50000" r="4191"/>
          <a:stretch/>
        </p:blipFill>
        <p:spPr>
          <a:xfrm>
            <a:off x="2265373" y="6506294"/>
            <a:ext cx="5004954" cy="352800"/>
          </a:xfrm>
          <a:prstGeom prst="rect">
            <a:avLst/>
          </a:prstGeom>
        </p:spPr>
      </p:pic>
      <p:sp>
        <p:nvSpPr>
          <p:cNvPr id="64" name="楕円 63">
            <a:extLst>
              <a:ext uri="{FF2B5EF4-FFF2-40B4-BE49-F238E27FC236}">
                <a16:creationId xmlns:a16="http://schemas.microsoft.com/office/drawing/2014/main" id="{F307828C-51A1-31EE-F344-EB1EBB879CD2}"/>
              </a:ext>
            </a:extLst>
          </p:cNvPr>
          <p:cNvSpPr/>
          <p:nvPr/>
        </p:nvSpPr>
        <p:spPr>
          <a:xfrm>
            <a:off x="2367596" y="6532793"/>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R5-1115</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66" name="テキスト ボックス 65">
            <a:extLst>
              <a:ext uri="{FF2B5EF4-FFF2-40B4-BE49-F238E27FC236}">
                <a16:creationId xmlns:a16="http://schemas.microsoft.com/office/drawing/2014/main" id="{5A02FE8F-DF52-67F2-69F0-B21C0DED311E}"/>
              </a:ext>
            </a:extLst>
          </p:cNvPr>
          <p:cNvSpPr txBox="1"/>
          <p:nvPr/>
        </p:nvSpPr>
        <p:spPr>
          <a:xfrm>
            <a:off x="348197" y="6923787"/>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67" name="正方形/長方形 66">
            <a:extLst>
              <a:ext uri="{FF2B5EF4-FFF2-40B4-BE49-F238E27FC236}">
                <a16:creationId xmlns:a16="http://schemas.microsoft.com/office/drawing/2014/main" id="{05088F6C-A662-2A51-65C0-BB261ED346AB}"/>
              </a:ext>
            </a:extLst>
          </p:cNvPr>
          <p:cNvSpPr/>
          <p:nvPr/>
        </p:nvSpPr>
        <p:spPr>
          <a:xfrm>
            <a:off x="1763013" y="6942907"/>
            <a:ext cx="471600" cy="16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箕面</a:t>
            </a:r>
          </a:p>
        </p:txBody>
      </p:sp>
      <p:sp>
        <p:nvSpPr>
          <p:cNvPr id="68" name="楕円 67">
            <a:extLst>
              <a:ext uri="{FF2B5EF4-FFF2-40B4-BE49-F238E27FC236}">
                <a16:creationId xmlns:a16="http://schemas.microsoft.com/office/drawing/2014/main" id="{99B73DAA-76AE-C861-2F1F-5604A4B67E88}"/>
              </a:ext>
            </a:extLst>
          </p:cNvPr>
          <p:cNvSpPr/>
          <p:nvPr/>
        </p:nvSpPr>
        <p:spPr>
          <a:xfrm>
            <a:off x="1056136" y="6936897"/>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70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69" name="テキスト ボックス 68">
            <a:extLst>
              <a:ext uri="{FF2B5EF4-FFF2-40B4-BE49-F238E27FC236}">
                <a16:creationId xmlns:a16="http://schemas.microsoft.com/office/drawing/2014/main" id="{D0F94881-E1C9-E5FC-DB09-359D8327FA45}"/>
              </a:ext>
            </a:extLst>
          </p:cNvPr>
          <p:cNvSpPr txBox="1"/>
          <p:nvPr/>
        </p:nvSpPr>
        <p:spPr>
          <a:xfrm>
            <a:off x="2749155" y="6463394"/>
            <a:ext cx="3885325"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勝ち運・達磨　西国　勝尾寺参拝</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70" name="テキスト ボックス 69">
            <a:extLst>
              <a:ext uri="{FF2B5EF4-FFF2-40B4-BE49-F238E27FC236}">
                <a16:creationId xmlns:a16="http://schemas.microsoft.com/office/drawing/2014/main" id="{13DF6CE7-00C1-F2B4-F99E-05FC96166024}"/>
              </a:ext>
            </a:extLst>
          </p:cNvPr>
          <p:cNvSpPr txBox="1"/>
          <p:nvPr/>
        </p:nvSpPr>
        <p:spPr>
          <a:xfrm>
            <a:off x="349635" y="7160433"/>
            <a:ext cx="1908000" cy="630942"/>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14,000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3,500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71" name="テキスト ボックス 70">
            <a:extLst>
              <a:ext uri="{FF2B5EF4-FFF2-40B4-BE49-F238E27FC236}">
                <a16:creationId xmlns:a16="http://schemas.microsoft.com/office/drawing/2014/main" id="{6327D8C4-13F4-5D1B-FBDA-5AFE09FEFEE1}"/>
              </a:ext>
            </a:extLst>
          </p:cNvPr>
          <p:cNvSpPr txBox="1"/>
          <p:nvPr/>
        </p:nvSpPr>
        <p:spPr>
          <a:xfrm>
            <a:off x="349224" y="7786545"/>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にぎり寿司ランチ（コーヒー付き）</a:t>
            </a:r>
          </a:p>
        </p:txBody>
      </p:sp>
      <p:sp>
        <p:nvSpPr>
          <p:cNvPr id="72" name="テキスト ボックス 71">
            <a:extLst>
              <a:ext uri="{FF2B5EF4-FFF2-40B4-BE49-F238E27FC236}">
                <a16:creationId xmlns:a16="http://schemas.microsoft.com/office/drawing/2014/main" id="{76FA40E7-3E5E-2F40-115B-AAF78EC245C5}"/>
              </a:ext>
            </a:extLst>
          </p:cNvPr>
          <p:cNvSpPr txBox="1"/>
          <p:nvPr/>
        </p:nvSpPr>
        <p:spPr>
          <a:xfrm>
            <a:off x="2266545" y="6833516"/>
            <a:ext cx="2581302" cy="1177245"/>
          </a:xfrm>
          <a:prstGeom prst="rect">
            <a:avLst/>
          </a:prstGeom>
          <a:noFill/>
        </p:spPr>
        <p:txBody>
          <a:bodyPr wrap="square" rtlCol="0">
            <a:spAutoFit/>
          </a:bodyPr>
          <a:lstStyle/>
          <a:p>
            <a:pPr defTabSz="575255">
              <a:defRPr/>
            </a:pPr>
            <a:r>
              <a:rPr kumimoji="1" lang="en-US" altLang="ja-JP" sz="1000" b="1" dirty="0">
                <a:solidFill>
                  <a:prstClr val="black"/>
                </a:solidFill>
                <a:latin typeface="メイリオ" panose="020B0604030504040204" pitchFamily="50" charset="-128"/>
                <a:ea typeface="メイリオ" panose="020B0604030504040204" pitchFamily="50" charset="-128"/>
              </a:rPr>
              <a:t>  8:30‐9:00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11:00 </a:t>
            </a:r>
            <a:r>
              <a:rPr kumimoji="1" lang="ja-JP" altLang="en-US" sz="1000" dirty="0">
                <a:latin typeface="メイリオ" panose="020B0604030504040204" pitchFamily="50" charset="-128"/>
                <a:ea typeface="メイリオ" panose="020B0604030504040204" pitchFamily="50" charset="-128"/>
              </a:rPr>
              <a:t>勝尾寺＝＝</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ja-JP" altLang="en-US" sz="1000" dirty="0">
                <a:latin typeface="メイリオ" panose="020B0604030504040204" pitchFamily="50" charset="-128"/>
                <a:ea typeface="メイリオ" panose="020B0604030504040204" pitchFamily="50" charset="-128"/>
              </a:rPr>
              <a:t>　・御朱印とご参拝　</a:t>
            </a:r>
            <a:r>
              <a:rPr kumimoji="1" lang="en-US" altLang="ja-JP" sz="800" dirty="0">
                <a:latin typeface="メイリオ" panose="020B0604030504040204" pitchFamily="50" charset="-128"/>
                <a:ea typeface="メイリオ" panose="020B0604030504040204" pitchFamily="50" charset="-128"/>
              </a:rPr>
              <a:t>※12:30</a:t>
            </a:r>
            <a:r>
              <a:rPr kumimoji="1" lang="ja-JP" altLang="en-US" sz="800" dirty="0">
                <a:latin typeface="メイリオ" panose="020B0604030504040204" pitchFamily="50" charset="-128"/>
                <a:ea typeface="メイリオ" panose="020B0604030504040204" pitchFamily="50" charset="-128"/>
              </a:rPr>
              <a:t>出発</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13:00 </a:t>
            </a:r>
            <a:r>
              <a:rPr kumimoji="1" lang="ja-JP" altLang="en-US" sz="1000" dirty="0">
                <a:latin typeface="メイリオ" panose="020B0604030504040204" pitchFamily="50" charset="-128"/>
                <a:ea typeface="メイリオ" panose="020B0604030504040204" pitchFamily="50" charset="-128"/>
              </a:rPr>
              <a:t>割烹音羽</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ご昼食）</a:t>
            </a:r>
            <a:r>
              <a:rPr kumimoji="1" lang="en-US" altLang="ja-JP" sz="800" dirty="0">
                <a:latin typeface="メイリオ" panose="020B0604030504040204" pitchFamily="50" charset="-128"/>
                <a:ea typeface="メイリオ" panose="020B0604030504040204" pitchFamily="50" charset="-128"/>
              </a:rPr>
              <a:t>※15:00</a:t>
            </a:r>
            <a:r>
              <a:rPr kumimoji="1" lang="ja-JP" altLang="en-US" sz="800" dirty="0">
                <a:latin typeface="メイリオ" panose="020B0604030504040204" pitchFamily="50" charset="-128"/>
                <a:ea typeface="メイリオ" panose="020B0604030504040204" pitchFamily="50" charset="-128"/>
              </a:rPr>
              <a:t>出発</a:t>
            </a:r>
            <a:r>
              <a:rPr kumimoji="1" lang="ja-JP" altLang="en-US" sz="1000" dirty="0">
                <a:latin typeface="メイリオ" panose="020B0604030504040204" pitchFamily="50" charset="-128"/>
                <a:ea typeface="メイリオ" panose="020B0604030504040204" pitchFamily="50" charset="-128"/>
              </a:rPr>
              <a:t>＝＝</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b="1" dirty="0">
                <a:latin typeface="メイリオ" panose="020B0604030504040204" pitchFamily="50" charset="-128"/>
                <a:ea typeface="メイリオ" panose="020B0604030504040204" pitchFamily="50" charset="-128"/>
              </a:rPr>
              <a:t>16:30-17:00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ja-JP" altLang="en-US"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endParaRPr kumimoji="1" lang="en-US" altLang="ja-JP" sz="10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575255">
              <a:spcBef>
                <a:spcPts val="300"/>
              </a:spcBef>
              <a:defRPr/>
            </a:pPr>
            <a:r>
              <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箕面の秋は紅葉が見ごろ！</a:t>
            </a:r>
            <a:endPar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defTabSz="575255">
              <a:defRPr/>
            </a:pPr>
            <a:r>
              <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達磨の赤と紅葉の競演！</a:t>
            </a:r>
            <a:endParaRPr kumimoji="1" lang="ja-JP" altLang="en-US" sz="1000" b="1" kern="100" dirty="0">
              <a:solidFill>
                <a:srgbClr val="FF0000"/>
              </a:solidFill>
              <a:highlight>
                <a:srgbClr val="FFFF00"/>
              </a:highligh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74" name="図 73" descr="カラフルな建物&#10;&#10;中程度の精度で自動的に生成された説明">
            <a:extLst>
              <a:ext uri="{FF2B5EF4-FFF2-40B4-BE49-F238E27FC236}">
                <a16:creationId xmlns:a16="http://schemas.microsoft.com/office/drawing/2014/main" id="{F1F189C5-43E6-514B-CB9F-0F4EB2D7C278}"/>
              </a:ext>
            </a:extLst>
          </p:cNvPr>
          <p:cNvPicPr>
            <a:picLocks noChangeAspect="1"/>
          </p:cNvPicPr>
          <p:nvPr/>
        </p:nvPicPr>
        <p:blipFill>
          <a:blip r:embed="rId19"/>
          <a:stretch>
            <a:fillRect/>
          </a:stretch>
        </p:blipFill>
        <p:spPr>
          <a:xfrm>
            <a:off x="4753209" y="6959603"/>
            <a:ext cx="1187681" cy="972000"/>
          </a:xfrm>
          <a:prstGeom prst="rect">
            <a:avLst/>
          </a:prstGeom>
        </p:spPr>
      </p:pic>
      <p:pic>
        <p:nvPicPr>
          <p:cNvPr id="75" name="図 74" descr="テーブルの上の食事&#10;&#10;自動的に生成された説明">
            <a:extLst>
              <a:ext uri="{FF2B5EF4-FFF2-40B4-BE49-F238E27FC236}">
                <a16:creationId xmlns:a16="http://schemas.microsoft.com/office/drawing/2014/main" id="{A8C67640-C991-FB1D-9CDC-020F5C68E8A6}"/>
              </a:ext>
            </a:extLst>
          </p:cNvPr>
          <p:cNvPicPr>
            <a:picLocks noChangeAspect="1"/>
          </p:cNvPicPr>
          <p:nvPr/>
        </p:nvPicPr>
        <p:blipFill rotWithShape="1">
          <a:blip r:embed="rId20"/>
          <a:srcRect l="-1786" r="-1"/>
          <a:stretch/>
        </p:blipFill>
        <p:spPr>
          <a:xfrm>
            <a:off x="5981531" y="6959603"/>
            <a:ext cx="1247932" cy="972000"/>
          </a:xfrm>
          <a:prstGeom prst="rect">
            <a:avLst/>
          </a:prstGeom>
        </p:spPr>
      </p:pic>
      <p:pic>
        <p:nvPicPr>
          <p:cNvPr id="76" name="図 75">
            <a:extLst>
              <a:ext uri="{FF2B5EF4-FFF2-40B4-BE49-F238E27FC236}">
                <a16:creationId xmlns:a16="http://schemas.microsoft.com/office/drawing/2014/main" id="{5772AD1A-84AE-CCC4-93BF-F768009C449C}"/>
              </a:ext>
            </a:extLst>
          </p:cNvPr>
          <p:cNvPicPr>
            <a:picLocks noChangeAspect="1"/>
          </p:cNvPicPr>
          <p:nvPr/>
        </p:nvPicPr>
        <p:blipFill rotWithShape="1">
          <a:blip r:embed="rId5"/>
          <a:srcRect l="5727" t="50000" r="4191"/>
          <a:stretch/>
        </p:blipFill>
        <p:spPr>
          <a:xfrm>
            <a:off x="9852142" y="2131245"/>
            <a:ext cx="5004954" cy="352800"/>
          </a:xfrm>
          <a:prstGeom prst="rect">
            <a:avLst/>
          </a:prstGeom>
        </p:spPr>
      </p:pic>
      <p:sp>
        <p:nvSpPr>
          <p:cNvPr id="77" name="楕円 76">
            <a:extLst>
              <a:ext uri="{FF2B5EF4-FFF2-40B4-BE49-F238E27FC236}">
                <a16:creationId xmlns:a16="http://schemas.microsoft.com/office/drawing/2014/main" id="{64F7CB05-7F6D-D0E6-ABE2-3F38FC506753}"/>
              </a:ext>
            </a:extLst>
          </p:cNvPr>
          <p:cNvSpPr/>
          <p:nvPr/>
        </p:nvSpPr>
        <p:spPr>
          <a:xfrm>
            <a:off x="9985172" y="2218704"/>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R5-1116</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78" name="テキスト ボックス 77">
            <a:extLst>
              <a:ext uri="{FF2B5EF4-FFF2-40B4-BE49-F238E27FC236}">
                <a16:creationId xmlns:a16="http://schemas.microsoft.com/office/drawing/2014/main" id="{BB66ADB3-F037-2A01-0AAD-545FE58D5679}"/>
              </a:ext>
            </a:extLst>
          </p:cNvPr>
          <p:cNvSpPr txBox="1"/>
          <p:nvPr/>
        </p:nvSpPr>
        <p:spPr>
          <a:xfrm>
            <a:off x="7934966" y="2522068"/>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小嶋</a:t>
            </a:r>
          </a:p>
        </p:txBody>
      </p:sp>
      <p:sp>
        <p:nvSpPr>
          <p:cNvPr id="79" name="テキスト ボックス 78">
            <a:extLst>
              <a:ext uri="{FF2B5EF4-FFF2-40B4-BE49-F238E27FC236}">
                <a16:creationId xmlns:a16="http://schemas.microsoft.com/office/drawing/2014/main" id="{7E2BDD35-9817-C797-F79C-B9397A2BDD1D}"/>
              </a:ext>
            </a:extLst>
          </p:cNvPr>
          <p:cNvSpPr txBox="1"/>
          <p:nvPr/>
        </p:nvSpPr>
        <p:spPr>
          <a:xfrm>
            <a:off x="10449832" y="2099057"/>
            <a:ext cx="3515861" cy="369332"/>
          </a:xfrm>
          <a:prstGeom prst="rect">
            <a:avLst/>
          </a:prstGeom>
          <a:noFill/>
        </p:spPr>
        <p:txBody>
          <a:bodyPr wrap="square">
            <a:spAutoFit/>
          </a:bodyPr>
          <a:lstStyle/>
          <a:p>
            <a:pPr algn="ct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名店うなぎの神吉</a:t>
            </a:r>
            <a:r>
              <a:rPr kumimoji="1" lang="ja-JP" altLang="en-US" sz="1400" dirty="0">
                <a:ln w="9525">
                  <a:noFill/>
                </a:ln>
                <a:solidFill>
                  <a:srgbClr val="FF0000"/>
                </a:solidFill>
                <a:latin typeface="HG創英ﾌﾟﾚｾﾞﾝｽEB" panose="02020809000000000000" pitchFamily="17" charset="-128"/>
                <a:ea typeface="HG創英ﾌﾟﾚｾﾞﾝｽEB" panose="02020809000000000000" pitchFamily="17" charset="-128"/>
              </a:rPr>
              <a:t>＆</a:t>
            </a:r>
            <a:r>
              <a:rPr kumimoji="1" lang="ja-JP" altLang="en-US" sz="1800" dirty="0">
                <a:ln w="9525">
                  <a:noFill/>
                </a:ln>
                <a:solidFill>
                  <a:srgbClr val="FF0000"/>
                </a:solidFill>
                <a:latin typeface="HG創英ﾌﾟﾚｾﾞﾝｽEB" panose="02020809000000000000" pitchFamily="17" charset="-128"/>
                <a:ea typeface="HG創英ﾌﾟﾚｾﾞﾝｽEB" panose="02020809000000000000" pitchFamily="17" charset="-128"/>
              </a:rPr>
              <a:t>道の駅</a:t>
            </a:r>
          </a:p>
        </p:txBody>
      </p:sp>
      <p:sp>
        <p:nvSpPr>
          <p:cNvPr id="80" name="楕円 271">
            <a:extLst>
              <a:ext uri="{FF2B5EF4-FFF2-40B4-BE49-F238E27FC236}">
                <a16:creationId xmlns:a16="http://schemas.microsoft.com/office/drawing/2014/main" id="{902D575F-73E0-62B0-F19B-D4E931041E5E}"/>
              </a:ext>
            </a:extLst>
          </p:cNvPr>
          <p:cNvSpPr/>
          <p:nvPr/>
        </p:nvSpPr>
        <p:spPr>
          <a:xfrm>
            <a:off x="14164179" y="2342108"/>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ysClr val="windowText" lastClr="000000"/>
                </a:solidFill>
                <a:latin typeface="HG創英角ｺﾞｼｯｸUB" panose="020B0909000000000000" pitchFamily="49" charset="-128"/>
                <a:ea typeface="HG創英角ｺﾞｼｯｸUB" panose="020B0909000000000000" pitchFamily="49" charset="-128"/>
              </a:rPr>
              <a:t>全対応</a:t>
            </a:r>
          </a:p>
        </p:txBody>
      </p:sp>
      <p:sp>
        <p:nvSpPr>
          <p:cNvPr id="93" name="正方形/長方形 92">
            <a:extLst>
              <a:ext uri="{FF2B5EF4-FFF2-40B4-BE49-F238E27FC236}">
                <a16:creationId xmlns:a16="http://schemas.microsoft.com/office/drawing/2014/main" id="{73B6CDB7-EBB0-49E0-87DF-4F02282B0C2B}"/>
              </a:ext>
            </a:extLst>
          </p:cNvPr>
          <p:cNvSpPr/>
          <p:nvPr/>
        </p:nvSpPr>
        <p:spPr>
          <a:xfrm>
            <a:off x="9358248" y="2540856"/>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狭山</a:t>
            </a:r>
          </a:p>
        </p:txBody>
      </p:sp>
      <p:sp>
        <p:nvSpPr>
          <p:cNvPr id="94" name="楕円 93">
            <a:extLst>
              <a:ext uri="{FF2B5EF4-FFF2-40B4-BE49-F238E27FC236}">
                <a16:creationId xmlns:a16="http://schemas.microsoft.com/office/drawing/2014/main" id="{10CFBEE9-89C9-C46A-2CBB-459219102010}"/>
              </a:ext>
            </a:extLst>
          </p:cNvPr>
          <p:cNvSpPr/>
          <p:nvPr/>
        </p:nvSpPr>
        <p:spPr>
          <a:xfrm>
            <a:off x="8649466" y="2534845"/>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30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95" name="テキスト ボックス 94">
            <a:extLst>
              <a:ext uri="{FF2B5EF4-FFF2-40B4-BE49-F238E27FC236}">
                <a16:creationId xmlns:a16="http://schemas.microsoft.com/office/drawing/2014/main" id="{A2631F02-5847-F633-8FFE-CA5D10296F8C}"/>
              </a:ext>
            </a:extLst>
          </p:cNvPr>
          <p:cNvSpPr txBox="1"/>
          <p:nvPr/>
        </p:nvSpPr>
        <p:spPr>
          <a:xfrm>
            <a:off x="9856240" y="2561673"/>
            <a:ext cx="2298559" cy="1015663"/>
          </a:xfrm>
          <a:prstGeom prst="rect">
            <a:avLst/>
          </a:prstGeom>
          <a:noFill/>
        </p:spPr>
        <p:txBody>
          <a:bodyPr wrap="square" rtlCol="0">
            <a:spAutoFit/>
          </a:bodyPr>
          <a:lstStyle/>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10:00‐10:30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1000" dirty="0">
                <a:solidFill>
                  <a:prstClr val="black"/>
                </a:solidFill>
                <a:latin typeface="メイリオ" panose="020B0604030504040204" pitchFamily="50" charset="-128"/>
                <a:ea typeface="メイリオ" panose="020B0604030504040204" pitchFamily="50" charset="-128"/>
              </a:rPr>
              <a:t>11:00</a:t>
            </a:r>
            <a:r>
              <a:rPr kumimoji="1" lang="ja-JP" altLang="en-US" sz="1000" dirty="0">
                <a:solidFill>
                  <a:prstClr val="black"/>
                </a:solidFill>
                <a:latin typeface="メイリオ" panose="020B0604030504040204" pitchFamily="50" charset="-128"/>
                <a:ea typeface="メイリオ" panose="020B0604030504040204" pitchFamily="50" charset="-128"/>
              </a:rPr>
              <a:t> 桑名産うなぎの神吉</a:t>
            </a:r>
            <a:r>
              <a:rPr kumimoji="1" lang="en-US" altLang="ja-JP" sz="1000" dirty="0">
                <a:solidFill>
                  <a:prstClr val="black"/>
                </a:solidFill>
                <a:latin typeface="メイリオ" panose="020B0604030504040204" pitchFamily="50" charset="-128"/>
                <a:ea typeface="メイリオ" panose="020B0604030504040204" pitchFamily="50" charset="-128"/>
              </a:rPr>
              <a:t>(</a:t>
            </a:r>
            <a:r>
              <a:rPr kumimoji="1" lang="ja-JP" altLang="en-US" sz="1000" dirty="0">
                <a:solidFill>
                  <a:prstClr val="black"/>
                </a:solidFill>
                <a:latin typeface="メイリオ" panose="020B0604030504040204" pitchFamily="50" charset="-128"/>
                <a:ea typeface="メイリオ" panose="020B0604030504040204" pitchFamily="50" charset="-128"/>
              </a:rPr>
              <a:t>ご昼食</a:t>
            </a:r>
            <a:r>
              <a:rPr kumimoji="1" lang="en-US" altLang="ja-JP" sz="1000" dirty="0">
                <a:solidFill>
                  <a:prstClr val="black"/>
                </a:solidFill>
                <a:latin typeface="メイリオ" panose="020B0604030504040204" pitchFamily="50" charset="-128"/>
                <a:ea typeface="メイリオ" panose="020B0604030504040204" pitchFamily="50" charset="-128"/>
              </a:rPr>
              <a:t>)</a:t>
            </a:r>
          </a:p>
          <a:p>
            <a:pPr defTabSz="640596">
              <a:defRPr/>
            </a:pPr>
            <a:r>
              <a:rPr kumimoji="1" lang="ja-JP" altLang="en-US" sz="1000" dirty="0">
                <a:solidFill>
                  <a:prstClr val="black"/>
                </a:solidFill>
                <a:latin typeface="メイリオ" panose="020B0604030504040204" pitchFamily="50" charset="-128"/>
                <a:ea typeface="メイリオ" panose="020B0604030504040204" pitchFamily="50" charset="-128"/>
              </a:rPr>
              <a:t>＝＝道の駅（お買物）＝＝</a:t>
            </a:r>
          </a:p>
          <a:p>
            <a:pPr defTabSz="640596">
              <a:defRPr/>
            </a:pPr>
            <a:r>
              <a:rPr kumimoji="1" lang="en-US" altLang="ja-JP" sz="1000" b="1" dirty="0">
                <a:solidFill>
                  <a:prstClr val="black"/>
                </a:solidFill>
                <a:latin typeface="メイリオ" panose="020B0604030504040204" pitchFamily="50" charset="-128"/>
                <a:ea typeface="メイリオ" panose="020B0604030504040204" pitchFamily="50" charset="-128"/>
              </a:rPr>
              <a:t>13:30-14:00</a:t>
            </a:r>
            <a:r>
              <a:rPr kumimoji="1" lang="ja-JP" altLang="en-US" sz="1000" b="1" dirty="0">
                <a:solidFill>
                  <a:prstClr val="black"/>
                </a:solidFill>
                <a:latin typeface="メイリオ" panose="020B0604030504040204" pitchFamily="50" charset="-128"/>
                <a:ea typeface="メイリオ" panose="020B0604030504040204" pitchFamily="50" charset="-128"/>
              </a:rPr>
              <a:t>頃 </a:t>
            </a:r>
            <a:r>
              <a:rPr kumimoji="1" lang="ja-JP" altLang="en-US" sz="1000" dirty="0">
                <a:solidFill>
                  <a:prstClr val="black"/>
                </a:solidFill>
                <a:latin typeface="メイリオ" panose="020B0604030504040204" pitchFamily="50" charset="-128"/>
                <a:ea typeface="メイリオ" panose="020B0604030504040204" pitchFamily="50" charset="-128"/>
              </a:rPr>
              <a:t>各ご自宅 </a:t>
            </a:r>
            <a:endParaRPr kumimoji="1" lang="en-US" altLang="ja-JP" sz="1000" dirty="0">
              <a:solidFill>
                <a:prstClr val="black"/>
              </a:solidFill>
              <a:latin typeface="メイリオ" panose="020B0604030504040204" pitchFamily="50" charset="-128"/>
              <a:ea typeface="メイリオ" panose="020B0604030504040204" pitchFamily="50" charset="-128"/>
            </a:endParaRPr>
          </a:p>
          <a:p>
            <a:pPr defTabSz="640596">
              <a:defRPr/>
            </a:pPr>
            <a:endParaRPr kumimoji="1" lang="en-US" altLang="ja-JP" sz="1000" b="1" dirty="0">
              <a:solidFill>
                <a:prstClr val="black"/>
              </a:solidFill>
              <a:latin typeface="メイリオ" panose="020B0604030504040204" pitchFamily="50" charset="-128"/>
              <a:ea typeface="メイリオ" panose="020B0604030504040204" pitchFamily="50" charset="-128"/>
            </a:endParaRPr>
          </a:p>
          <a:p>
            <a:pPr defTabSz="640596">
              <a:defRPr/>
            </a:pPr>
            <a:r>
              <a:rPr kumimoji="1" lang="en-US" altLang="ja-JP" sz="900" b="1" dirty="0">
                <a:solidFill>
                  <a:srgbClr val="FF0000"/>
                </a:solidFill>
                <a:latin typeface="メイリオ" panose="020B0604030504040204" pitchFamily="50" charset="-128"/>
                <a:ea typeface="メイリオ" panose="020B0604030504040204" pitchFamily="50" charset="-128"/>
              </a:rPr>
              <a:t>※</a:t>
            </a:r>
            <a:r>
              <a:rPr kumimoji="1" lang="ja-JP" altLang="en-US" sz="900" b="1" dirty="0">
                <a:solidFill>
                  <a:srgbClr val="FF0000"/>
                </a:solidFill>
                <a:latin typeface="メイリオ" panose="020B0604030504040204" pitchFamily="50" charset="-128"/>
                <a:ea typeface="メイリオ" panose="020B0604030504040204" pitchFamily="50" charset="-128"/>
              </a:rPr>
              <a:t>三重県　桑名産の鰻を使用しています</a:t>
            </a:r>
          </a:p>
        </p:txBody>
      </p:sp>
      <p:sp>
        <p:nvSpPr>
          <p:cNvPr id="96" name="テキスト ボックス 95">
            <a:extLst>
              <a:ext uri="{FF2B5EF4-FFF2-40B4-BE49-F238E27FC236}">
                <a16:creationId xmlns:a16="http://schemas.microsoft.com/office/drawing/2014/main" id="{84179C41-763C-085D-C385-8406E4CC1D55}"/>
              </a:ext>
            </a:extLst>
          </p:cNvPr>
          <p:cNvSpPr txBox="1"/>
          <p:nvPr/>
        </p:nvSpPr>
        <p:spPr>
          <a:xfrm>
            <a:off x="7938309" y="2758381"/>
            <a:ext cx="1908000" cy="615553"/>
          </a:xfrm>
          <a:prstGeom prst="rect">
            <a:avLst/>
          </a:prstGeom>
          <a:noFill/>
        </p:spPr>
        <p:txBody>
          <a:bodyPr wrap="square" rtlCol="0">
            <a:spAutoFit/>
          </a:bodyPr>
          <a:lstStyle/>
          <a:p>
            <a:pPr algn="ctr" defTabSz="493456">
              <a:defRPr/>
            </a:pPr>
            <a:r>
              <a:rPr kumimoji="1" lang="en-US" altLang="ja-JP" sz="2000" dirty="0">
                <a:latin typeface="HG創英角ｺﾞｼｯｸUB" panose="020B0909000000000000" pitchFamily="49" charset="-128"/>
                <a:ea typeface="HG創英角ｺﾞｼｯｸUB" panose="020B0909000000000000" pitchFamily="49" charset="-128"/>
              </a:rPr>
              <a:t>10,000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93456">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4,500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97" name="テキスト ボックス 96">
            <a:extLst>
              <a:ext uri="{FF2B5EF4-FFF2-40B4-BE49-F238E27FC236}">
                <a16:creationId xmlns:a16="http://schemas.microsoft.com/office/drawing/2014/main" id="{6DD805C9-6CB4-E22D-C7A5-6D4B4689905E}"/>
              </a:ext>
            </a:extLst>
          </p:cNvPr>
          <p:cNvSpPr txBox="1"/>
          <p:nvPr/>
        </p:nvSpPr>
        <p:spPr>
          <a:xfrm>
            <a:off x="7937898" y="3384493"/>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うな重・肝吸い、香の物</a:t>
            </a:r>
          </a:p>
        </p:txBody>
      </p:sp>
      <p:pic>
        <p:nvPicPr>
          <p:cNvPr id="98" name="図 97">
            <a:extLst>
              <a:ext uri="{FF2B5EF4-FFF2-40B4-BE49-F238E27FC236}">
                <a16:creationId xmlns:a16="http://schemas.microsoft.com/office/drawing/2014/main" id="{64A51E98-B29D-78D8-C217-FE871E27592E}"/>
              </a:ext>
            </a:extLst>
          </p:cNvPr>
          <p:cNvPicPr>
            <a:picLocks noChangeAspect="1"/>
          </p:cNvPicPr>
          <p:nvPr/>
        </p:nvPicPr>
        <p:blipFill rotWithShape="1">
          <a:blip r:embed="rId21"/>
          <a:srcRect l="5682"/>
          <a:stretch/>
        </p:blipFill>
        <p:spPr>
          <a:xfrm>
            <a:off x="13599009" y="2584265"/>
            <a:ext cx="1222359" cy="972000"/>
          </a:xfrm>
          <a:prstGeom prst="rect">
            <a:avLst/>
          </a:prstGeom>
        </p:spPr>
      </p:pic>
      <p:pic>
        <p:nvPicPr>
          <p:cNvPr id="99" name="図 98">
            <a:extLst>
              <a:ext uri="{FF2B5EF4-FFF2-40B4-BE49-F238E27FC236}">
                <a16:creationId xmlns:a16="http://schemas.microsoft.com/office/drawing/2014/main" id="{343EE1C9-E667-FDAE-407A-15F78B8CEDF8}"/>
              </a:ext>
            </a:extLst>
          </p:cNvPr>
          <p:cNvPicPr>
            <a:picLocks noChangeAspect="1"/>
          </p:cNvPicPr>
          <p:nvPr/>
        </p:nvPicPr>
        <p:blipFill rotWithShape="1">
          <a:blip r:embed="rId22"/>
          <a:srcRect l="661" t="-45" r="8719" b="45"/>
          <a:stretch/>
        </p:blipFill>
        <p:spPr>
          <a:xfrm>
            <a:off x="12222479" y="2580355"/>
            <a:ext cx="1320595" cy="972000"/>
          </a:xfrm>
          <a:prstGeom prst="rect">
            <a:avLst/>
          </a:prstGeom>
        </p:spPr>
      </p:pic>
      <p:sp>
        <p:nvSpPr>
          <p:cNvPr id="100" name="テキスト ボックス 99">
            <a:extLst>
              <a:ext uri="{FF2B5EF4-FFF2-40B4-BE49-F238E27FC236}">
                <a16:creationId xmlns:a16="http://schemas.microsoft.com/office/drawing/2014/main" id="{5141E4B2-D64C-29F2-BAFF-BEE2F9B03003}"/>
              </a:ext>
            </a:extLst>
          </p:cNvPr>
          <p:cNvSpPr txBox="1"/>
          <p:nvPr/>
        </p:nvSpPr>
        <p:spPr>
          <a:xfrm>
            <a:off x="9844454" y="6912024"/>
            <a:ext cx="2812366" cy="1077218"/>
          </a:xfrm>
          <a:prstGeom prst="rect">
            <a:avLst/>
          </a:prstGeom>
          <a:noFill/>
        </p:spPr>
        <p:txBody>
          <a:bodyPr wrap="square" rtlCol="0">
            <a:spAutoFit/>
          </a:bodyPr>
          <a:lstStyle/>
          <a:p>
            <a:pPr defTabSz="575255">
              <a:defRPr/>
            </a:pPr>
            <a:r>
              <a:rPr kumimoji="1" lang="en-US" altLang="ja-JP" sz="1000" b="1" dirty="0">
                <a:latin typeface="メイリオ" panose="020B0604030504040204" pitchFamily="50" charset="-128"/>
                <a:ea typeface="メイリオ" panose="020B0604030504040204" pitchFamily="50" charset="-128"/>
              </a:rPr>
              <a:t>  9:00-9:30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r>
              <a:rPr kumimoji="1" lang="en-US" altLang="ja-JP" sz="1000" dirty="0">
                <a:latin typeface="メイリオ" panose="020B0604030504040204" pitchFamily="50" charset="-128"/>
                <a:ea typeface="メイリオ" panose="020B0604030504040204" pitchFamily="50" charset="-128"/>
              </a:rPr>
              <a:t>==</a:t>
            </a:r>
          </a:p>
          <a:p>
            <a:pPr defTabSz="575255">
              <a:defRPr/>
            </a:pPr>
            <a:r>
              <a:rPr kumimoji="1" lang="en-US" altLang="ja-JP" sz="1000" dirty="0">
                <a:latin typeface="メイリオ" panose="020B0604030504040204" pitchFamily="50" charset="-128"/>
                <a:ea typeface="メイリオ" panose="020B0604030504040204" pitchFamily="50" charset="-128"/>
              </a:rPr>
              <a:t>11:00 </a:t>
            </a:r>
            <a:r>
              <a:rPr kumimoji="1" lang="ja-JP" altLang="en-US" sz="1000" dirty="0">
                <a:latin typeface="メイリオ" panose="020B0604030504040204" pitchFamily="50" charset="-128"/>
                <a:ea typeface="メイリオ" panose="020B0604030504040204" pitchFamily="50" charset="-128"/>
              </a:rPr>
              <a:t>有田みかん街道（車窓）＝＝</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dirty="0">
                <a:latin typeface="メイリオ" panose="020B0604030504040204" pitchFamily="50" charset="-128"/>
                <a:ea typeface="メイリオ" panose="020B0604030504040204" pitchFamily="50" charset="-128"/>
              </a:rPr>
              <a:t>11:30</a:t>
            </a:r>
            <a:r>
              <a:rPr kumimoji="1" lang="ja-JP" altLang="en-US" sz="1000" dirty="0">
                <a:latin typeface="メイリオ" panose="020B0604030504040204" pitchFamily="50" charset="-128"/>
                <a:ea typeface="メイリオ" panose="020B0604030504040204" pitchFamily="50" charset="-128"/>
              </a:rPr>
              <a:t> 絶景カフェ テスティモーネ（ご昼食）</a:t>
            </a:r>
            <a:r>
              <a:rPr kumimoji="1" lang="en-US" altLang="ja-JP"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＝＝箕島漁港（お買物）＝＝　</a:t>
            </a:r>
            <a:endParaRPr kumimoji="1" lang="en-US" altLang="ja-JP" sz="1000" dirty="0">
              <a:latin typeface="メイリオ" panose="020B0604030504040204" pitchFamily="50" charset="-128"/>
              <a:ea typeface="メイリオ" panose="020B0604030504040204" pitchFamily="50" charset="-128"/>
            </a:endParaRPr>
          </a:p>
          <a:p>
            <a:pPr defTabSz="575255">
              <a:defRPr/>
            </a:pPr>
            <a:r>
              <a:rPr kumimoji="1" lang="en-US" altLang="ja-JP" sz="1000" b="1" dirty="0">
                <a:latin typeface="メイリオ" panose="020B0604030504040204" pitchFamily="50" charset="-128"/>
                <a:ea typeface="メイリオ" panose="020B0604030504040204" pitchFamily="50" charset="-128"/>
              </a:rPr>
              <a:t>16:00-16:30</a:t>
            </a:r>
            <a:r>
              <a:rPr kumimoji="1" lang="ja-JP" altLang="en-US" sz="1000" b="1" dirty="0">
                <a:latin typeface="メイリオ" panose="020B0604030504040204" pitchFamily="50" charset="-128"/>
                <a:ea typeface="メイリオ" panose="020B0604030504040204" pitchFamily="50" charset="-128"/>
              </a:rPr>
              <a:t>頃 </a:t>
            </a:r>
            <a:r>
              <a:rPr kumimoji="1" lang="ja-JP" altLang="en-US" sz="1000" dirty="0">
                <a:latin typeface="メイリオ" panose="020B0604030504040204" pitchFamily="50" charset="-128"/>
                <a:ea typeface="メイリオ" panose="020B0604030504040204" pitchFamily="50" charset="-128"/>
              </a:rPr>
              <a:t>各ご自宅</a:t>
            </a:r>
            <a:endParaRPr kumimoji="1" lang="en-US" altLang="ja-JP" sz="1000" dirty="0">
              <a:latin typeface="メイリオ" panose="020B0604030504040204" pitchFamily="50" charset="-128"/>
              <a:ea typeface="メイリオ" panose="020B0604030504040204" pitchFamily="50" charset="-128"/>
            </a:endParaRPr>
          </a:p>
          <a:p>
            <a:pPr defTabSz="575255">
              <a:spcBef>
                <a:spcPts val="600"/>
              </a:spcBef>
              <a:defRPr/>
            </a:pPr>
            <a:r>
              <a:rPr kumimoji="1" lang="en-US" altLang="ja-JP"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9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有田の絶景ドライブウェイと箕島漁港お買物</a:t>
            </a:r>
            <a:endParaRPr kumimoji="1" lang="ja-JP" altLang="en-US" sz="7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01" name="図 100">
            <a:extLst>
              <a:ext uri="{FF2B5EF4-FFF2-40B4-BE49-F238E27FC236}">
                <a16:creationId xmlns:a16="http://schemas.microsoft.com/office/drawing/2014/main" id="{D32C9A81-7A84-6646-4F84-44B87357DF85}"/>
              </a:ext>
            </a:extLst>
          </p:cNvPr>
          <p:cNvPicPr>
            <a:picLocks noChangeAspect="1"/>
          </p:cNvPicPr>
          <p:nvPr/>
        </p:nvPicPr>
        <p:blipFill rotWithShape="1">
          <a:blip r:embed="rId5"/>
          <a:srcRect l="5727" t="50000" r="4191"/>
          <a:stretch/>
        </p:blipFill>
        <p:spPr>
          <a:xfrm>
            <a:off x="9854004" y="6536948"/>
            <a:ext cx="5004954" cy="352800"/>
          </a:xfrm>
          <a:prstGeom prst="rect">
            <a:avLst/>
          </a:prstGeom>
        </p:spPr>
      </p:pic>
      <p:sp>
        <p:nvSpPr>
          <p:cNvPr id="102" name="楕円 101">
            <a:extLst>
              <a:ext uri="{FF2B5EF4-FFF2-40B4-BE49-F238E27FC236}">
                <a16:creationId xmlns:a16="http://schemas.microsoft.com/office/drawing/2014/main" id="{5979DDF3-4EBA-4B7C-27B0-4F6C19A90D4C}"/>
              </a:ext>
            </a:extLst>
          </p:cNvPr>
          <p:cNvSpPr/>
          <p:nvPr/>
        </p:nvSpPr>
        <p:spPr>
          <a:xfrm>
            <a:off x="9985172" y="6624407"/>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R5-1130</a:t>
            </a:r>
          </a:p>
        </p:txBody>
      </p:sp>
      <p:sp>
        <p:nvSpPr>
          <p:cNvPr id="103" name="テキスト ボックス 102">
            <a:extLst>
              <a:ext uri="{FF2B5EF4-FFF2-40B4-BE49-F238E27FC236}">
                <a16:creationId xmlns:a16="http://schemas.microsoft.com/office/drawing/2014/main" id="{3A910344-4BF4-EF1C-E47C-C60CA3AE84B8}"/>
              </a:ext>
            </a:extLst>
          </p:cNvPr>
          <p:cNvSpPr txBox="1"/>
          <p:nvPr/>
        </p:nvSpPr>
        <p:spPr>
          <a:xfrm>
            <a:off x="7934139" y="6932382"/>
            <a:ext cx="828000" cy="241476"/>
          </a:xfrm>
          <a:prstGeom prst="rect">
            <a:avLst/>
          </a:prstGeom>
          <a:noFill/>
        </p:spPr>
        <p:txBody>
          <a:bodyPr wrap="square" rtlCol="0">
            <a:spAutoFit/>
          </a:bodyPr>
          <a:lstStyle/>
          <a:p>
            <a:r>
              <a:rPr kumimoji="1" lang="ja-JP" altLang="en-US" sz="969" dirty="0">
                <a:latin typeface="メイリオ" panose="020B0604030504040204" pitchFamily="50" charset="-128"/>
                <a:ea typeface="メイリオ" panose="020B0604030504040204" pitchFamily="50" charset="-128"/>
              </a:rPr>
              <a:t>担当</a:t>
            </a:r>
            <a:r>
              <a:rPr kumimoji="1" lang="en-US" altLang="ja-JP" sz="969" dirty="0">
                <a:latin typeface="メイリオ" panose="020B0604030504040204" pitchFamily="50" charset="-128"/>
                <a:ea typeface="メイリオ" panose="020B0604030504040204" pitchFamily="50" charset="-128"/>
              </a:rPr>
              <a:t>:</a:t>
            </a:r>
            <a:r>
              <a:rPr kumimoji="1" lang="ja-JP" altLang="en-US" sz="969" dirty="0">
                <a:latin typeface="メイリオ" panose="020B0604030504040204" pitchFamily="50" charset="-128"/>
                <a:ea typeface="メイリオ" panose="020B0604030504040204" pitchFamily="50" charset="-128"/>
              </a:rPr>
              <a:t>三好</a:t>
            </a:r>
          </a:p>
        </p:txBody>
      </p:sp>
      <p:sp>
        <p:nvSpPr>
          <p:cNvPr id="104" name="テキスト ボックス 103">
            <a:extLst>
              <a:ext uri="{FF2B5EF4-FFF2-40B4-BE49-F238E27FC236}">
                <a16:creationId xmlns:a16="http://schemas.microsoft.com/office/drawing/2014/main" id="{B19095F7-9C43-D6BC-EAE2-662DD53AF497}"/>
              </a:ext>
            </a:extLst>
          </p:cNvPr>
          <p:cNvSpPr txBox="1"/>
          <p:nvPr/>
        </p:nvSpPr>
        <p:spPr>
          <a:xfrm>
            <a:off x="7933982" y="7725990"/>
            <a:ext cx="1908000" cy="20005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昼食</a:t>
            </a:r>
            <a:r>
              <a:rPr kumimoji="1" lang="en-US" altLang="ja-JP" sz="700" dirty="0">
                <a:latin typeface="メイリオ" panose="020B0604030504040204" pitchFamily="50" charset="-128"/>
                <a:ea typeface="メイリオ" panose="020B0604030504040204" pitchFamily="50" charset="-128"/>
              </a:rPr>
              <a:t>: </a:t>
            </a:r>
            <a:r>
              <a:rPr kumimoji="1" lang="ja-JP" altLang="en-US" sz="700" dirty="0">
                <a:latin typeface="メイリオ" panose="020B0604030504040204" pitchFamily="50" charset="-128"/>
                <a:ea typeface="メイリオ" panose="020B0604030504040204" pitchFamily="50" charset="-128"/>
              </a:rPr>
              <a:t>前菜･選べるパスタ･パン･デザート</a:t>
            </a:r>
            <a:endParaRPr kumimoji="1" lang="en-US" altLang="ja-JP" sz="700" dirty="0">
              <a:latin typeface="メイリオ" panose="020B0604030504040204" pitchFamily="50" charset="-128"/>
              <a:ea typeface="メイリオ" panose="020B0604030504040204" pitchFamily="50" charset="-128"/>
            </a:endParaRPr>
          </a:p>
        </p:txBody>
      </p:sp>
      <p:sp>
        <p:nvSpPr>
          <p:cNvPr id="105" name="正方形/長方形 104">
            <a:extLst>
              <a:ext uri="{FF2B5EF4-FFF2-40B4-BE49-F238E27FC236}">
                <a16:creationId xmlns:a16="http://schemas.microsoft.com/office/drawing/2014/main" id="{AA56399B-AC80-B667-270C-BFD3890BE193}"/>
              </a:ext>
            </a:extLst>
          </p:cNvPr>
          <p:cNvSpPr/>
          <p:nvPr/>
        </p:nvSpPr>
        <p:spPr>
          <a:xfrm>
            <a:off x="9353489" y="6943848"/>
            <a:ext cx="471600" cy="1681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sz="988" dirty="0">
                <a:solidFill>
                  <a:schemeClr val="tx1"/>
                </a:solidFill>
                <a:latin typeface="メイリオ" panose="020B0604030504040204" pitchFamily="50" charset="-128"/>
                <a:ea typeface="メイリオ" panose="020B0604030504040204" pitchFamily="50" charset="-128"/>
              </a:rPr>
              <a:t>有田</a:t>
            </a:r>
          </a:p>
        </p:txBody>
      </p:sp>
      <p:sp>
        <p:nvSpPr>
          <p:cNvPr id="106" name="楕円 105">
            <a:extLst>
              <a:ext uri="{FF2B5EF4-FFF2-40B4-BE49-F238E27FC236}">
                <a16:creationId xmlns:a16="http://schemas.microsoft.com/office/drawing/2014/main" id="{946220AF-E6DE-6E7A-7C82-CE62553C89EF}"/>
              </a:ext>
            </a:extLst>
          </p:cNvPr>
          <p:cNvSpPr/>
          <p:nvPr/>
        </p:nvSpPr>
        <p:spPr>
          <a:xfrm>
            <a:off x="8649466" y="6938020"/>
            <a:ext cx="354506" cy="18012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72" dirty="0">
                <a:solidFill>
                  <a:schemeClr val="bg1"/>
                </a:solidFill>
                <a:latin typeface="HG創英角ｺﾞｼｯｸUB" panose="020B0909000000000000" pitchFamily="49" charset="-128"/>
                <a:ea typeface="HG創英角ｺﾞｼｯｸUB" panose="020B0909000000000000" pitchFamily="49" charset="-128"/>
              </a:rPr>
              <a:t>60</a:t>
            </a:r>
            <a:r>
              <a:rPr kumimoji="1" lang="ja-JP" altLang="en-US" sz="772" dirty="0">
                <a:solidFill>
                  <a:schemeClr val="bg1"/>
                </a:solidFill>
                <a:latin typeface="HG創英角ｺﾞｼｯｸUB" panose="020B0909000000000000" pitchFamily="49" charset="-128"/>
                <a:ea typeface="HG創英角ｺﾞｼｯｸUB" panose="020B0909000000000000" pitchFamily="49" charset="-128"/>
              </a:rPr>
              <a:t>分</a:t>
            </a:r>
            <a:endParaRPr kumimoji="1" lang="ja-JP" altLang="en-US" sz="772" dirty="0"/>
          </a:p>
        </p:txBody>
      </p:sp>
      <p:sp>
        <p:nvSpPr>
          <p:cNvPr id="107" name="テキスト ボックス 106">
            <a:extLst>
              <a:ext uri="{FF2B5EF4-FFF2-40B4-BE49-F238E27FC236}">
                <a16:creationId xmlns:a16="http://schemas.microsoft.com/office/drawing/2014/main" id="{3745E31F-CD8D-CEA1-1F17-BC60769F7A4F}"/>
              </a:ext>
            </a:extLst>
          </p:cNvPr>
          <p:cNvSpPr txBox="1"/>
          <p:nvPr/>
        </p:nvSpPr>
        <p:spPr>
          <a:xfrm>
            <a:off x="10469669" y="6502551"/>
            <a:ext cx="3884506" cy="369332"/>
          </a:xfrm>
          <a:prstGeom prst="rect">
            <a:avLst/>
          </a:prstGeom>
          <a:noFill/>
        </p:spPr>
        <p:txBody>
          <a:bodyPr wrap="square" rtlCol="0">
            <a:spAutoFit/>
          </a:bodyPr>
          <a:lstStyle/>
          <a:p>
            <a:pPr algn="ctr"/>
            <a:r>
              <a:rPr kumimoji="1" lang="ja-JP" altLang="en-US" dirty="0">
                <a:ln w="9525">
                  <a:noFill/>
                </a:ln>
                <a:solidFill>
                  <a:srgbClr val="FF0000"/>
                </a:solidFill>
                <a:latin typeface="HG創英ﾌﾟﾚｾﾞﾝｽEB" panose="02020809000000000000" pitchFamily="17" charset="-128"/>
                <a:ea typeface="HG創英ﾌﾟﾚｾﾞﾝｽEB" panose="02020809000000000000" pitchFamily="17" charset="-128"/>
              </a:rPr>
              <a:t>有田みかん街道と絶景カフェ</a:t>
            </a:r>
            <a:endParaRPr kumimoji="1" lang="en-US" altLang="ja-JP" dirty="0">
              <a:ln w="9525">
                <a:noFill/>
              </a:ln>
              <a:solidFill>
                <a:srgbClr val="FF0000"/>
              </a:solidFill>
              <a:latin typeface="HG創英ﾌﾟﾚｾﾞﾝｽEB" panose="02020809000000000000" pitchFamily="17" charset="-128"/>
              <a:ea typeface="HG創英ﾌﾟﾚｾﾞﾝｽEB" panose="02020809000000000000" pitchFamily="17" charset="-128"/>
            </a:endParaRPr>
          </a:p>
        </p:txBody>
      </p:sp>
      <p:sp>
        <p:nvSpPr>
          <p:cNvPr id="108" name="テキスト ボックス 107">
            <a:extLst>
              <a:ext uri="{FF2B5EF4-FFF2-40B4-BE49-F238E27FC236}">
                <a16:creationId xmlns:a16="http://schemas.microsoft.com/office/drawing/2014/main" id="{3F992273-03DD-67A3-D2FC-513EE73C0119}"/>
              </a:ext>
            </a:extLst>
          </p:cNvPr>
          <p:cNvSpPr txBox="1"/>
          <p:nvPr/>
        </p:nvSpPr>
        <p:spPr>
          <a:xfrm>
            <a:off x="7934612" y="7112331"/>
            <a:ext cx="1908000" cy="615553"/>
          </a:xfrm>
          <a:prstGeom prst="rect">
            <a:avLst/>
          </a:prstGeom>
          <a:noFill/>
        </p:spPr>
        <p:txBody>
          <a:bodyPr wrap="square" rtlCol="0">
            <a:spAutoFit/>
          </a:bodyPr>
          <a:lstStyle/>
          <a:p>
            <a:pPr algn="ctr" defTabSz="443123">
              <a:defRPr/>
            </a:pPr>
            <a:r>
              <a:rPr kumimoji="1" lang="en-US" altLang="ja-JP" sz="2000" dirty="0">
                <a:latin typeface="HG創英角ｺﾞｼｯｸUB" panose="020B0909000000000000" pitchFamily="49" charset="-128"/>
                <a:ea typeface="HG創英角ｺﾞｼｯｸUB" panose="020B0909000000000000" pitchFamily="49" charset="-128"/>
              </a:rPr>
              <a:t>15,500</a:t>
            </a:r>
            <a:r>
              <a:rPr kumimoji="1" lang="ja-JP" altLang="en-US" sz="2000" dirty="0">
                <a:latin typeface="HG創英角ｺﾞｼｯｸUB" panose="020B0909000000000000" pitchFamily="49" charset="-128"/>
                <a:ea typeface="HG創英角ｺﾞｼｯｸUB" panose="020B0909000000000000" pitchFamily="49" charset="-128"/>
              </a:rPr>
              <a:t>円</a:t>
            </a:r>
            <a:endParaRPr kumimoji="1" lang="en-US" altLang="ja-JP" sz="2000" dirty="0">
              <a:latin typeface="HG創英角ｺﾞｼｯｸUB" panose="020B0909000000000000" pitchFamily="49" charset="-128"/>
              <a:ea typeface="HG創英角ｺﾞｼｯｸUB" panose="020B0909000000000000" pitchFamily="49" charset="-128"/>
            </a:endParaRPr>
          </a:p>
          <a:p>
            <a:pPr algn="ctr" defTabSz="443123">
              <a:defRPr/>
            </a:pPr>
            <a:r>
              <a:rPr kumimoji="1" lang="en-US" altLang="ja-JP" sz="1400" dirty="0">
                <a:latin typeface="HG創英角ｺﾞｼｯｸUB" panose="020B0909000000000000" pitchFamily="49" charset="-128"/>
                <a:ea typeface="HG創英角ｺﾞｼｯｸUB" panose="020B0909000000000000" pitchFamily="49" charset="-128"/>
              </a:rPr>
              <a:t>(</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移動支援</a:t>
            </a:r>
            <a:r>
              <a:rPr kumimoji="1" lang="en-US" altLang="ja-JP" sz="1400" dirty="0">
                <a:highlight>
                  <a:srgbClr val="FFFF00"/>
                </a:highlight>
                <a:latin typeface="HG創英角ｺﾞｼｯｸUB" panose="020B0909000000000000" pitchFamily="49" charset="-128"/>
                <a:ea typeface="HG創英角ｺﾞｼｯｸUB" panose="020B0909000000000000" pitchFamily="49" charset="-128"/>
              </a:rPr>
              <a:t>4,000</a:t>
            </a:r>
            <a:r>
              <a:rPr kumimoji="1" lang="ja-JP" altLang="en-US" sz="1400" dirty="0">
                <a:highlight>
                  <a:srgbClr val="FFFF00"/>
                </a:highlight>
                <a:latin typeface="HG創英角ｺﾞｼｯｸUB" panose="020B0909000000000000" pitchFamily="49" charset="-128"/>
                <a:ea typeface="HG創英角ｺﾞｼｯｸUB" panose="020B0909000000000000" pitchFamily="49" charset="-128"/>
              </a:rPr>
              <a:t>円</a:t>
            </a:r>
            <a:r>
              <a:rPr kumimoji="1" lang="en-US" altLang="ja-JP" sz="1400" dirty="0">
                <a:latin typeface="HG創英角ｺﾞｼｯｸUB" panose="020B0909000000000000" pitchFamily="49" charset="-128"/>
                <a:ea typeface="HG創英角ｺﾞｼｯｸUB" panose="020B0909000000000000" pitchFamily="49" charset="-128"/>
              </a:rPr>
              <a:t>)</a:t>
            </a:r>
          </a:p>
        </p:txBody>
      </p:sp>
      <p:sp>
        <p:nvSpPr>
          <p:cNvPr id="109" name="楕円 271">
            <a:extLst>
              <a:ext uri="{FF2B5EF4-FFF2-40B4-BE49-F238E27FC236}">
                <a16:creationId xmlns:a16="http://schemas.microsoft.com/office/drawing/2014/main" id="{9DBF5D82-3EB3-AF95-D066-53D21B2A31B0}"/>
              </a:ext>
            </a:extLst>
          </p:cNvPr>
          <p:cNvSpPr/>
          <p:nvPr/>
        </p:nvSpPr>
        <p:spPr>
          <a:xfrm>
            <a:off x="14164179" y="6738641"/>
            <a:ext cx="648000"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全対応</a:t>
            </a:r>
          </a:p>
        </p:txBody>
      </p:sp>
      <p:pic>
        <p:nvPicPr>
          <p:cNvPr id="110" name="図 109" descr="建物, テーブル, 水, 椅子 が含まれている画像&#10;&#10;自動的に生成された説明">
            <a:extLst>
              <a:ext uri="{FF2B5EF4-FFF2-40B4-BE49-F238E27FC236}">
                <a16:creationId xmlns:a16="http://schemas.microsoft.com/office/drawing/2014/main" id="{40815E37-A0CF-54AE-07A3-A8DA9DF34A3D}"/>
              </a:ext>
            </a:extLst>
          </p:cNvPr>
          <p:cNvPicPr>
            <a:picLocks noChangeAspect="1"/>
          </p:cNvPicPr>
          <p:nvPr/>
        </p:nvPicPr>
        <p:blipFill>
          <a:blip r:embed="rId23"/>
          <a:stretch>
            <a:fillRect/>
          </a:stretch>
        </p:blipFill>
        <p:spPr>
          <a:xfrm>
            <a:off x="13363559" y="6988964"/>
            <a:ext cx="1460657" cy="972000"/>
          </a:xfrm>
          <a:prstGeom prst="rect">
            <a:avLst/>
          </a:prstGeom>
        </p:spPr>
      </p:pic>
      <p:pic>
        <p:nvPicPr>
          <p:cNvPr id="111" name="図 110">
            <a:extLst>
              <a:ext uri="{FF2B5EF4-FFF2-40B4-BE49-F238E27FC236}">
                <a16:creationId xmlns:a16="http://schemas.microsoft.com/office/drawing/2014/main" id="{B13582F4-E083-E987-D5AC-CA53E5B15420}"/>
              </a:ext>
            </a:extLst>
          </p:cNvPr>
          <p:cNvPicPr>
            <a:picLocks noChangeAspect="1"/>
          </p:cNvPicPr>
          <p:nvPr/>
        </p:nvPicPr>
        <p:blipFill rotWithShape="1">
          <a:blip r:embed="rId24"/>
          <a:srcRect l="15642"/>
          <a:stretch/>
        </p:blipFill>
        <p:spPr>
          <a:xfrm>
            <a:off x="12598696" y="7492964"/>
            <a:ext cx="728321" cy="468000"/>
          </a:xfrm>
          <a:prstGeom prst="rect">
            <a:avLst/>
          </a:prstGeom>
        </p:spPr>
      </p:pic>
      <p:pic>
        <p:nvPicPr>
          <p:cNvPr id="112" name="図 111" descr="山の上の橋&#10;&#10;低い精度で自動的に生成された説明">
            <a:extLst>
              <a:ext uri="{FF2B5EF4-FFF2-40B4-BE49-F238E27FC236}">
                <a16:creationId xmlns:a16="http://schemas.microsoft.com/office/drawing/2014/main" id="{AEC0F9B5-3661-3CA7-ADBA-907D0C98F9C4}"/>
              </a:ext>
            </a:extLst>
          </p:cNvPr>
          <p:cNvPicPr>
            <a:picLocks noChangeAspect="1"/>
          </p:cNvPicPr>
          <p:nvPr/>
        </p:nvPicPr>
        <p:blipFill rotWithShape="1">
          <a:blip r:embed="rId25"/>
          <a:srcRect t="5296" b="6144"/>
          <a:stretch/>
        </p:blipFill>
        <p:spPr>
          <a:xfrm>
            <a:off x="12596168" y="6995160"/>
            <a:ext cx="725939" cy="468000"/>
          </a:xfrm>
          <a:prstGeom prst="rect">
            <a:avLst/>
          </a:prstGeom>
        </p:spPr>
      </p:pic>
      <p:sp>
        <p:nvSpPr>
          <p:cNvPr id="113" name="楕円 112">
            <a:extLst>
              <a:ext uri="{FF2B5EF4-FFF2-40B4-BE49-F238E27FC236}">
                <a16:creationId xmlns:a16="http://schemas.microsoft.com/office/drawing/2014/main" id="{BB4C0F4D-31CB-63B0-39DC-3651CAD9988C}"/>
              </a:ext>
            </a:extLst>
          </p:cNvPr>
          <p:cNvSpPr/>
          <p:nvPr/>
        </p:nvSpPr>
        <p:spPr>
          <a:xfrm>
            <a:off x="2367596" y="5298390"/>
            <a:ext cx="519942" cy="221567"/>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718" dirty="0">
                <a:solidFill>
                  <a:schemeClr val="bg1"/>
                </a:solidFill>
                <a:latin typeface="HG創英角ｺﾞｼｯｸUB" panose="020B0909000000000000" pitchFamily="49" charset="-128"/>
                <a:ea typeface="HG創英角ｺﾞｼｯｸUB" panose="020B0909000000000000" pitchFamily="49" charset="-128"/>
              </a:rPr>
              <a:t>R5-1121</a:t>
            </a:r>
            <a:endParaRPr kumimoji="1" lang="ja-JP" altLang="en-US" sz="718" dirty="0">
              <a:solidFill>
                <a:schemeClr val="bg1"/>
              </a:solidFill>
              <a:latin typeface="HG創英角ｺﾞｼｯｸUB" panose="020B0909000000000000" pitchFamily="49" charset="-128"/>
              <a:ea typeface="HG創英角ｺﾞｼｯｸUB" panose="020B0909000000000000" pitchFamily="49" charset="-128"/>
            </a:endParaRPr>
          </a:p>
        </p:txBody>
      </p:sp>
      <p:sp>
        <p:nvSpPr>
          <p:cNvPr id="114" name="正方形/長方形 113">
            <a:extLst>
              <a:ext uri="{FF2B5EF4-FFF2-40B4-BE49-F238E27FC236}">
                <a16:creationId xmlns:a16="http://schemas.microsoft.com/office/drawing/2014/main" id="{2A316D99-B960-9335-171A-5888972F4B91}"/>
              </a:ext>
            </a:extLst>
          </p:cNvPr>
          <p:cNvSpPr/>
          <p:nvPr/>
        </p:nvSpPr>
        <p:spPr>
          <a:xfrm>
            <a:off x="13715897" y="5474239"/>
            <a:ext cx="1154482" cy="184666"/>
          </a:xfrm>
          <a:prstGeom prst="rect">
            <a:avLst/>
          </a:prstGeom>
          <a:noFill/>
        </p:spPr>
        <p:txBody>
          <a:bodyPr wrap="none" lIns="91440" tIns="45720" rIns="91440" bIns="45720">
            <a:spAutoFit/>
          </a:bodyPr>
          <a:lstStyle/>
          <a:p>
            <a:pPr algn="ctr"/>
            <a:r>
              <a:rPr lang="en-US" altLang="ja-JP" sz="600" b="1" cap="none" spc="0" dirty="0">
                <a:ln w="0"/>
                <a:solidFill>
                  <a:schemeClr val="bg1"/>
                </a:solidFill>
                <a:latin typeface="ＭＳ Ｐゴシック" panose="020B0600070205080204" pitchFamily="50" charset="-128"/>
                <a:ea typeface="ＭＳ Ｐゴシック" panose="020B0600070205080204" pitchFamily="50" charset="-128"/>
              </a:rPr>
              <a:t>※</a:t>
            </a:r>
            <a:r>
              <a:rPr lang="ja-JP" altLang="en-US" sz="600" b="1" cap="none" spc="0" dirty="0">
                <a:ln w="0"/>
                <a:solidFill>
                  <a:schemeClr val="bg1"/>
                </a:solidFill>
                <a:latin typeface="ＭＳ Ｐゴシック" panose="020B0600070205080204" pitchFamily="50" charset="-128"/>
                <a:ea typeface="ＭＳ Ｐゴシック" panose="020B0600070205080204" pitchFamily="50" charset="-128"/>
              </a:rPr>
              <a:t>画像は</a:t>
            </a:r>
            <a:r>
              <a:rPr lang="en-US" altLang="ja-JP" sz="600" b="1" cap="none" spc="0" dirty="0">
                <a:ln w="0"/>
                <a:solidFill>
                  <a:schemeClr val="bg1"/>
                </a:solidFill>
                <a:latin typeface="ＭＳ Ｐゴシック" panose="020B0600070205080204" pitchFamily="50" charset="-128"/>
                <a:ea typeface="ＭＳ Ｐゴシック" panose="020B0600070205080204" pitchFamily="50" charset="-128"/>
              </a:rPr>
              <a:t>2022</a:t>
            </a:r>
            <a:r>
              <a:rPr lang="ja-JP" altLang="en-US" sz="600" b="1" cap="none" spc="0" dirty="0">
                <a:ln w="0"/>
                <a:solidFill>
                  <a:schemeClr val="bg1"/>
                </a:solidFill>
                <a:latin typeface="ＭＳ Ｐゴシック" panose="020B0600070205080204" pitchFamily="50" charset="-128"/>
                <a:ea typeface="ＭＳ Ｐゴシック" panose="020B0600070205080204" pitchFamily="50" charset="-128"/>
              </a:rPr>
              <a:t>年のテーマです</a:t>
            </a:r>
          </a:p>
        </p:txBody>
      </p:sp>
      <p:sp>
        <p:nvSpPr>
          <p:cNvPr id="115" name="楕円 271">
            <a:extLst>
              <a:ext uri="{FF2B5EF4-FFF2-40B4-BE49-F238E27FC236}">
                <a16:creationId xmlns:a16="http://schemas.microsoft.com/office/drawing/2014/main" id="{11324970-132C-B64F-CF1D-B03B98D91668}"/>
              </a:ext>
            </a:extLst>
          </p:cNvPr>
          <p:cNvSpPr/>
          <p:nvPr/>
        </p:nvSpPr>
        <p:spPr>
          <a:xfrm>
            <a:off x="14164179" y="5269720"/>
            <a:ext cx="648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tx1"/>
                </a:solidFill>
                <a:latin typeface="HG創英角ｺﾞｼｯｸUB" panose="020B0909000000000000" pitchFamily="49" charset="-128"/>
                <a:ea typeface="HG創英角ｺﾞｼｯｸUB" panose="020B0909000000000000" pitchFamily="49" charset="-128"/>
              </a:rPr>
              <a:t>移乗可</a:t>
            </a:r>
          </a:p>
        </p:txBody>
      </p:sp>
      <p:sp>
        <p:nvSpPr>
          <p:cNvPr id="39" name="楕円 271">
            <a:extLst>
              <a:ext uri="{FF2B5EF4-FFF2-40B4-BE49-F238E27FC236}">
                <a16:creationId xmlns:a16="http://schemas.microsoft.com/office/drawing/2014/main" id="{D5A98A2D-E704-01E7-5721-13C45B0AAD24}"/>
              </a:ext>
            </a:extLst>
          </p:cNvPr>
          <p:cNvSpPr/>
          <p:nvPr/>
        </p:nvSpPr>
        <p:spPr>
          <a:xfrm>
            <a:off x="6581768" y="6709748"/>
            <a:ext cx="648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718" dirty="0">
                <a:solidFill>
                  <a:schemeClr val="bg1"/>
                </a:solidFill>
                <a:latin typeface="HG創英角ｺﾞｼｯｸUB" panose="020B0909000000000000" pitchFamily="49" charset="-128"/>
                <a:ea typeface="HG創英角ｺﾞｼｯｸUB" panose="020B0909000000000000" pitchFamily="49" charset="-128"/>
              </a:rPr>
              <a:t>階段あり</a:t>
            </a:r>
          </a:p>
        </p:txBody>
      </p:sp>
    </p:spTree>
    <p:extLst>
      <p:ext uri="{BB962C8B-B14F-4D97-AF65-F5344CB8AC3E}">
        <p14:creationId xmlns:p14="http://schemas.microsoft.com/office/powerpoint/2010/main" val="35690585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12356</TotalTime>
  <Words>2185</Words>
  <Application>Microsoft Office PowerPoint</Application>
  <PresentationFormat>ユーザー設定</PresentationFormat>
  <Paragraphs>385</Paragraphs>
  <Slides>2</Slides>
  <Notes>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vt:i4>
      </vt:variant>
    </vt:vector>
  </HeadingPairs>
  <TitlesOfParts>
    <vt:vector size="17" baseType="lpstr">
      <vt:lpstr>BIZ UDPゴシック</vt:lpstr>
      <vt:lpstr>HGP創英角ﾎﾟｯﾌﾟ体</vt:lpstr>
      <vt:lpstr>HGS創英ﾌﾟﾚｾﾞﾝｽEB</vt:lpstr>
      <vt:lpstr>HGS創英角ｺﾞｼｯｸUB</vt:lpstr>
      <vt:lpstr>HG創英ﾌﾟﾚｾﾞﾝｽEB</vt:lpstr>
      <vt:lpstr>HG創英角ｺﾞｼｯｸUB</vt:lpstr>
      <vt:lpstr>ＭＳ Ｐゴシック</vt:lpstr>
      <vt:lpstr>ＭＳ ゴシック</vt:lpstr>
      <vt:lpstr>メイリオ</vt:lpstr>
      <vt:lpstr>游ゴシック</vt:lpstr>
      <vt:lpstr>Arial</vt:lpstr>
      <vt:lpstr>Calibri</vt:lpstr>
      <vt:lpstr>Calibri Light</vt:lpstr>
      <vt:lpstr>Trebuchet MS</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tonarie2@outlook.jp</dc:creator>
  <cp:lastModifiedBy>りか 谷口</cp:lastModifiedBy>
  <cp:revision>746</cp:revision>
  <cp:lastPrinted>2023-08-31T02:40:15Z</cp:lastPrinted>
  <dcterms:created xsi:type="dcterms:W3CDTF">2021-08-31T23:24:14Z</dcterms:created>
  <dcterms:modified xsi:type="dcterms:W3CDTF">2023-09-09T05:39:49Z</dcterms:modified>
  <cp:contentStatus/>
</cp:coreProperties>
</file>