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7" d="100"/>
          <a:sy n="67" d="100"/>
        </p:scale>
        <p:origin x="24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254270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2611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2494658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418029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291714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422443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17213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242779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33143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260311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D7F380-0FA7-4287-A541-3A704B325AC2}" type="datetimeFigureOut">
              <a:rPr kumimoji="1" lang="ja-JP" altLang="en-US" smtClean="0"/>
              <a:t>2023/12/12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9507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7CD7F380-0FA7-4287-A541-3A704B325AC2}" type="datetimeFigureOut">
              <a:rPr kumimoji="1" lang="ja-JP" altLang="en-US" smtClean="0"/>
              <a:t>2023/12/12</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19E5E26-16FC-4825-9947-EF9AA5541F8F}" type="slidenum">
              <a:rPr kumimoji="1" lang="ja-JP" altLang="en-US" smtClean="0"/>
              <a:t>‹#›</a:t>
            </a:fld>
            <a:endParaRPr kumimoji="1" lang="ja-JP" altLang="en-US"/>
          </a:p>
        </p:txBody>
      </p:sp>
    </p:spTree>
    <p:extLst>
      <p:ext uri="{BB962C8B-B14F-4D97-AF65-F5344CB8AC3E}">
        <p14:creationId xmlns:p14="http://schemas.microsoft.com/office/powerpoint/2010/main" val="1078630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50F1BC-0A9B-9A16-CBF8-BA945104C2A9}"/>
              </a:ext>
            </a:extLst>
          </p:cNvPr>
          <p:cNvSpPr>
            <a:spLocks noGrp="1"/>
          </p:cNvSpPr>
          <p:nvPr>
            <p:ph type="ctrTitle"/>
          </p:nvPr>
        </p:nvSpPr>
        <p:spPr>
          <a:xfrm>
            <a:off x="400050" y="232747"/>
            <a:ext cx="6076950" cy="856295"/>
          </a:xfrm>
          <a:solidFill>
            <a:schemeClr val="accent5">
              <a:lumMod val="20000"/>
              <a:lumOff val="80000"/>
            </a:schemeClr>
          </a:solidFill>
          <a:ln w="31750">
            <a:solidFill>
              <a:schemeClr val="accent1">
                <a:lumMod val="50000"/>
              </a:schemeClr>
            </a:solidFill>
          </a:ln>
        </p:spPr>
        <p:txBody>
          <a:bodyPr>
            <a:noAutofit/>
          </a:bodyPr>
          <a:lstStyle/>
          <a:p>
            <a:r>
              <a:rPr kumimoji="1"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ハートフルサンク住まいのカンパニーより</a:t>
            </a:r>
            <a:br>
              <a:rPr kumimoji="1"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rPr>
            </a:br>
            <a:r>
              <a:rPr kumimoji="1"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年末のご挨拶</a:t>
            </a:r>
          </a:p>
        </p:txBody>
      </p:sp>
      <p:sp>
        <p:nvSpPr>
          <p:cNvPr id="3" name="字幕 2">
            <a:extLst>
              <a:ext uri="{FF2B5EF4-FFF2-40B4-BE49-F238E27FC236}">
                <a16:creationId xmlns:a16="http://schemas.microsoft.com/office/drawing/2014/main" id="{6F773DB3-4A54-C458-5993-958F1CEF3A60}"/>
              </a:ext>
            </a:extLst>
          </p:cNvPr>
          <p:cNvSpPr>
            <a:spLocks noGrp="1"/>
          </p:cNvSpPr>
          <p:nvPr>
            <p:ph type="subTitle" idx="1"/>
          </p:nvPr>
        </p:nvSpPr>
        <p:spPr>
          <a:xfrm>
            <a:off x="419100" y="1195634"/>
            <a:ext cx="6057900" cy="5390708"/>
          </a:xfrm>
          <a:noFill/>
          <a:ln>
            <a:noFill/>
          </a:ln>
        </p:spPr>
        <p:txBody>
          <a:bodyPr>
            <a:noAutofit/>
          </a:bodyPr>
          <a:lstStyle/>
          <a:p>
            <a:pPr algn="r">
              <a:lnSpc>
                <a:spcPct val="100000"/>
              </a:lnSpc>
            </a:pPr>
            <a:r>
              <a:rPr kumimoji="1" lang="ja-JP" altLang="en-US" b="1" u="sng" dirty="0">
                <a:latin typeface="HG丸ｺﾞｼｯｸM-PRO" panose="020F0600000000000000" pitchFamily="50" charset="-128"/>
                <a:ea typeface="HG丸ｺﾞｼｯｸM-PRO" panose="020F0600000000000000" pitchFamily="50" charset="-128"/>
              </a:rPr>
              <a:t>「ハートフルサンク住まいのカンパニー」の青海です。</a:t>
            </a:r>
            <a:endParaRPr kumimoji="1" lang="en-US" altLang="ja-JP" b="1" u="sng"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b="1" u="sng" dirty="0">
                <a:latin typeface="HG丸ｺﾞｼｯｸM-PRO" panose="020F0600000000000000" pitchFamily="50" charset="-128"/>
                <a:ea typeface="HG丸ｺﾞｼｯｸM-PRO" panose="020F0600000000000000" pitchFamily="50" charset="-128"/>
              </a:rPr>
              <a:t>今年も残すところあとわずかになりました。一年間、</a:t>
            </a:r>
            <a:endParaRPr kumimoji="1" lang="en-US" altLang="ja-JP" b="1" u="sng"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b="1" u="sng" dirty="0">
                <a:latin typeface="HG丸ｺﾞｼｯｸM-PRO" panose="020F0600000000000000" pitchFamily="50" charset="-128"/>
                <a:ea typeface="HG丸ｺﾞｼｯｸM-PRO" panose="020F0600000000000000" pitchFamily="50" charset="-128"/>
              </a:rPr>
              <a:t>本当にお世話になりありがとうございました。</a:t>
            </a:r>
            <a:endParaRPr kumimoji="1" lang="en-US" altLang="ja-JP" b="1" u="sng" dirty="0">
              <a:latin typeface="HG丸ｺﾞｼｯｸM-PRO" panose="020F0600000000000000" pitchFamily="50" charset="-128"/>
              <a:ea typeface="HG丸ｺﾞｼｯｸM-PRO" panose="020F0600000000000000" pitchFamily="50" charset="-128"/>
            </a:endParaRPr>
          </a:p>
          <a:p>
            <a:pPr algn="l">
              <a:lnSpc>
                <a:spcPct val="100000"/>
              </a:lnSpc>
            </a:pPr>
            <a:r>
              <a:rPr lang="ja-JP" altLang="en-US" b="1" u="sng" dirty="0">
                <a:latin typeface="HG丸ｺﾞｼｯｸM-PRO" panose="020F0600000000000000" pitchFamily="50" charset="-128"/>
                <a:ea typeface="HG丸ｺﾞｼｯｸM-PRO" panose="020F0600000000000000" pitchFamily="50" charset="-128"/>
              </a:rPr>
              <a:t>私たちハートフルサンク住まいのカンパニーも部署設立からやっと</a:t>
            </a:r>
            <a:r>
              <a:rPr lang="en-US" altLang="ja-JP" b="1" u="sng" dirty="0">
                <a:latin typeface="HG丸ｺﾞｼｯｸM-PRO" panose="020F0600000000000000" pitchFamily="50" charset="-128"/>
                <a:ea typeface="HG丸ｺﾞｼｯｸM-PRO" panose="020F0600000000000000" pitchFamily="50" charset="-128"/>
              </a:rPr>
              <a:t>1</a:t>
            </a:r>
            <a:r>
              <a:rPr lang="ja-JP" altLang="en-US" b="1" u="sng" dirty="0">
                <a:latin typeface="HG丸ｺﾞｼｯｸM-PRO" panose="020F0600000000000000" pitchFamily="50" charset="-128"/>
                <a:ea typeface="HG丸ｺﾞｼｯｸM-PRO" panose="020F0600000000000000" pitchFamily="50" charset="-128"/>
              </a:rPr>
              <a:t>年が経ち、日々、皆様の住まいに関するお手伝いに尽力しています。</a:t>
            </a:r>
            <a:endParaRPr lang="en-US" altLang="ja-JP" b="1" u="sng" dirty="0">
              <a:latin typeface="HG丸ｺﾞｼｯｸM-PRO" panose="020F0600000000000000" pitchFamily="50" charset="-128"/>
              <a:ea typeface="HG丸ｺﾞｼｯｸM-PRO" panose="020F0600000000000000" pitchFamily="50" charset="-128"/>
            </a:endParaRPr>
          </a:p>
          <a:p>
            <a:pPr algn="l">
              <a:lnSpc>
                <a:spcPct val="100000"/>
              </a:lnSpc>
            </a:pPr>
            <a:r>
              <a:rPr lang="en-US" altLang="ja-JP" b="1" u="sng" dirty="0">
                <a:latin typeface="HG丸ｺﾞｼｯｸM-PRO" panose="020F0600000000000000" pitchFamily="50" charset="-128"/>
                <a:ea typeface="HG丸ｺﾞｼｯｸM-PRO" panose="020F0600000000000000" pitchFamily="50" charset="-128"/>
              </a:rPr>
              <a:t>1</a:t>
            </a:r>
            <a:r>
              <a:rPr lang="ja-JP" altLang="en-US" b="1" u="sng" dirty="0">
                <a:latin typeface="HG丸ｺﾞｼｯｸM-PRO" panose="020F0600000000000000" pitchFamily="50" charset="-128"/>
                <a:ea typeface="HG丸ｺﾞｼｯｸM-PRO" panose="020F0600000000000000" pitchFamily="50" charset="-128"/>
              </a:rPr>
              <a:t>年の締めくくりにあたり、もっともっと皆様の暮らしに役立てることを一番に願いながらラストスパートしていきます。</a:t>
            </a:r>
            <a:endParaRPr lang="en-US" altLang="ja-JP" b="1" u="sng"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b="1" u="sng" dirty="0">
                <a:latin typeface="HG丸ｺﾞｼｯｸM-PRO" panose="020F0600000000000000" pitchFamily="50" charset="-128"/>
                <a:ea typeface="HG丸ｺﾞｼｯｸM-PRO" panose="020F0600000000000000" pitchFamily="50" charset="-128"/>
              </a:rPr>
              <a:t>今回お手紙を入れさせて頂いているのは、年末年始に普段はあまり考えることのない、「今後」についてぜひ話し合って頂ければとのご提案です。普段なかなか面と向かって話せないことを、年末年始ご家族様の集まることも多くなるこの時期に、しっかりとお話しして頂ければなと思います。</a:t>
            </a:r>
            <a:endParaRPr kumimoji="1" lang="en-US" altLang="ja-JP" b="1" u="sng" dirty="0">
              <a:latin typeface="HG丸ｺﾞｼｯｸM-PRO" panose="020F0600000000000000" pitchFamily="50" charset="-128"/>
              <a:ea typeface="HG丸ｺﾞｼｯｸM-PRO" panose="020F0600000000000000" pitchFamily="50" charset="-128"/>
            </a:endParaRPr>
          </a:p>
          <a:p>
            <a:pPr algn="l">
              <a:lnSpc>
                <a:spcPct val="100000"/>
              </a:lnSpc>
            </a:pPr>
            <a:r>
              <a:rPr lang="ja-JP" altLang="en-US" b="1" u="sng" dirty="0">
                <a:latin typeface="HG丸ｺﾞｼｯｸM-PRO" panose="020F0600000000000000" pitchFamily="50" charset="-128"/>
                <a:ea typeface="HG丸ｺﾞｼｯｸM-PRO" panose="020F0600000000000000" pitchFamily="50" charset="-128"/>
              </a:rPr>
              <a:t>また、私たちでお手伝いできることがございましたら、どんな事でもお気軽にお声掛け頂ければ幸いです。</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字幕 2">
            <a:extLst>
              <a:ext uri="{FF2B5EF4-FFF2-40B4-BE49-F238E27FC236}">
                <a16:creationId xmlns:a16="http://schemas.microsoft.com/office/drawing/2014/main" id="{F24A0C6C-E313-6A55-BF7A-90DDF5EA6BA9}"/>
              </a:ext>
            </a:extLst>
          </p:cNvPr>
          <p:cNvSpPr txBox="1">
            <a:spLocks/>
          </p:cNvSpPr>
          <p:nvPr/>
        </p:nvSpPr>
        <p:spPr>
          <a:xfrm>
            <a:off x="495301" y="6662542"/>
            <a:ext cx="5915024" cy="2547230"/>
          </a:xfrm>
          <a:prstGeom prst="rect">
            <a:avLst/>
          </a:prstGeom>
          <a:solidFill>
            <a:schemeClr val="accent4">
              <a:lumMod val="20000"/>
              <a:lumOff val="80000"/>
            </a:schemeClr>
          </a:solidFill>
          <a:ln>
            <a:solidFill>
              <a:schemeClr val="accent1"/>
            </a:solidFill>
          </a:ln>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b="1" u="sng" dirty="0">
                <a:latin typeface="HG丸ｺﾞｼｯｸM-PRO" panose="020F0600000000000000" pitchFamily="50" charset="-128"/>
                <a:ea typeface="HG丸ｺﾞｼｯｸM-PRO" panose="020F0600000000000000" pitchFamily="50" charset="-128"/>
              </a:rPr>
              <a:t>お話の例</a:t>
            </a:r>
            <a:endParaRPr lang="en-US" altLang="ja-JP" b="1" u="sng"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「今後の介護、お金のこととかどうしよう？」</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「今の家は広すぎるし、子供たちも使う予定がない・・</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これから先、どうしたらいいだろう？」</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「建物や庭の手入れが大変・・そろそろ考えなきゃ・・」</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「老後の資金を作りたい・・自宅を活かせないか？」</a:t>
            </a:r>
            <a:endParaRPr lang="en-US" altLang="ja-JP" b="1" dirty="0">
              <a:latin typeface="HG丸ｺﾞｼｯｸM-PRO" panose="020F0600000000000000" pitchFamily="50" charset="-128"/>
              <a:ea typeface="HG丸ｺﾞｼｯｸM-PRO" panose="020F0600000000000000" pitchFamily="50" charset="-128"/>
            </a:endParaRPr>
          </a:p>
          <a:p>
            <a:pPr algn="r"/>
            <a:r>
              <a:rPr lang="ja-JP" altLang="en-US" b="1" dirty="0">
                <a:latin typeface="HG丸ｺﾞｼｯｸM-PRO" panose="020F0600000000000000" pitchFamily="50" charset="-128"/>
                <a:ea typeface="HG丸ｺﾞｼｯｸM-PRO" panose="020F0600000000000000" pitchFamily="50" charset="-128"/>
              </a:rPr>
              <a:t>「今の家を売ったらいくらくらい？どこに聞けばいい？」</a:t>
            </a:r>
            <a:endParaRPr lang="en-US" altLang="ja-JP" b="1" dirty="0">
              <a:latin typeface="HG丸ｺﾞｼｯｸM-PRO" panose="020F0600000000000000" pitchFamily="50" charset="-128"/>
              <a:ea typeface="HG丸ｺﾞｼｯｸM-PRO" panose="020F0600000000000000" pitchFamily="50" charset="-128"/>
            </a:endParaRPr>
          </a:p>
          <a:p>
            <a:pPr algn="r"/>
            <a:r>
              <a:rPr lang="ja-JP" altLang="en-US" b="1" dirty="0">
                <a:latin typeface="HG丸ｺﾞｼｯｸM-PRO" panose="020F0600000000000000" pitchFamily="50" charset="-128"/>
                <a:ea typeface="HG丸ｺﾞｼｯｸM-PRO" panose="020F0600000000000000" pitchFamily="50" charset="-128"/>
              </a:rPr>
              <a:t>などなど　</a:t>
            </a:r>
          </a:p>
        </p:txBody>
      </p:sp>
      <p:sp>
        <p:nvSpPr>
          <p:cNvPr id="5" name="字幕 2">
            <a:extLst>
              <a:ext uri="{FF2B5EF4-FFF2-40B4-BE49-F238E27FC236}">
                <a16:creationId xmlns:a16="http://schemas.microsoft.com/office/drawing/2014/main" id="{F4143FC0-DD18-3278-0998-BA3911455A06}"/>
              </a:ext>
            </a:extLst>
          </p:cNvPr>
          <p:cNvSpPr txBox="1">
            <a:spLocks/>
          </p:cNvSpPr>
          <p:nvPr/>
        </p:nvSpPr>
        <p:spPr>
          <a:xfrm>
            <a:off x="742949" y="9271890"/>
            <a:ext cx="5391151" cy="1324384"/>
          </a:xfrm>
          <a:prstGeom prst="rect">
            <a:avLst/>
          </a:prstGeom>
          <a:ln>
            <a:no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b="1" dirty="0">
                <a:latin typeface="HG丸ｺﾞｼｯｸM-PRO" panose="020F0600000000000000" pitchFamily="50" charset="-128"/>
                <a:ea typeface="HG丸ｺﾞｼｯｸM-PRO" panose="020F0600000000000000" pitchFamily="50" charset="-128"/>
              </a:rPr>
              <a:t>来年も皆様のお役に立てるようハートフルサンク一同頑張ってまいりますので、上記のような困りごとや相談事がございましたら何でもお気軽に</a:t>
            </a:r>
            <a:endParaRPr lang="en-US" altLang="ja-JP" b="1" dirty="0">
              <a:latin typeface="HG丸ｺﾞｼｯｸM-PRO" panose="020F0600000000000000" pitchFamily="50" charset="-128"/>
              <a:ea typeface="HG丸ｺﾞｼｯｸM-PRO" panose="020F0600000000000000" pitchFamily="50" charset="-128"/>
            </a:endParaRPr>
          </a:p>
          <a:p>
            <a:r>
              <a:rPr lang="ja-JP" altLang="en-US" sz="2800" b="1" dirty="0">
                <a:latin typeface="HG丸ｺﾞｼｯｸM-PRO" panose="020F0600000000000000" pitchFamily="50" charset="-128"/>
                <a:ea typeface="HG丸ｺﾞｼｯｸM-PRO" panose="020F0600000000000000" pitchFamily="50" charset="-128"/>
              </a:rPr>
              <a:t>ご相談ください！</a:t>
            </a:r>
            <a:endParaRPr lang="en-US" altLang="ja-JP" sz="2800" b="1" dirty="0">
              <a:latin typeface="HG丸ｺﾞｼｯｸM-PRO" panose="020F0600000000000000" pitchFamily="50" charset="-128"/>
              <a:ea typeface="HG丸ｺﾞｼｯｸM-PRO" panose="020F0600000000000000" pitchFamily="50" charset="-128"/>
            </a:endParaRPr>
          </a:p>
          <a:p>
            <a:endParaRPr lang="ja-JP" altLang="en-US" dirty="0"/>
          </a:p>
        </p:txBody>
      </p:sp>
      <p:sp>
        <p:nvSpPr>
          <p:cNvPr id="6" name="字幕 2">
            <a:extLst>
              <a:ext uri="{FF2B5EF4-FFF2-40B4-BE49-F238E27FC236}">
                <a16:creationId xmlns:a16="http://schemas.microsoft.com/office/drawing/2014/main" id="{73C0E7AE-099A-729C-2DF2-57DDBA13E79D}"/>
              </a:ext>
            </a:extLst>
          </p:cNvPr>
          <p:cNvSpPr txBox="1">
            <a:spLocks/>
          </p:cNvSpPr>
          <p:nvPr/>
        </p:nvSpPr>
        <p:spPr>
          <a:xfrm>
            <a:off x="495300" y="10658393"/>
            <a:ext cx="5915023" cy="1300860"/>
          </a:xfrm>
          <a:prstGeom prst="rect">
            <a:avLst/>
          </a:prstGeom>
          <a:solidFill>
            <a:schemeClr val="accent6">
              <a:lumMod val="20000"/>
              <a:lumOff val="80000"/>
            </a:schemeClr>
          </a:solidFill>
          <a:ln w="34925">
            <a:solidFill>
              <a:schemeClr val="accent1"/>
            </a:solidFill>
          </a:ln>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en-US" altLang="ja-JP" sz="4300" dirty="0">
                <a:solidFill>
                  <a:srgbClr val="92D050"/>
                </a:solidFill>
                <a:latin typeface="Aptos" panose="020B0004020202020204" pitchFamily="34" charset="0"/>
              </a:rPr>
              <a:t>Heartful</a:t>
            </a:r>
            <a:r>
              <a:rPr lang="en-US" altLang="ja-JP" sz="2800" dirty="0">
                <a:latin typeface="Aptos" panose="020B0004020202020204" pitchFamily="34" charset="0"/>
              </a:rPr>
              <a:t>  </a:t>
            </a:r>
            <a:r>
              <a:rPr lang="ja-JP" altLang="en-US" sz="3000" b="1" dirty="0"/>
              <a:t>ハートフルサンク</a:t>
            </a:r>
            <a:endParaRPr lang="en-US" altLang="ja-JP" sz="3000" b="1" dirty="0"/>
          </a:p>
          <a:p>
            <a:pPr algn="l"/>
            <a:r>
              <a:rPr lang="ja-JP" altLang="en-US" sz="2400" b="1" dirty="0"/>
              <a:t>　住まいのカンパニー</a:t>
            </a:r>
            <a:endParaRPr lang="en-US" altLang="ja-JP" sz="2400" b="1" dirty="0"/>
          </a:p>
          <a:p>
            <a:pPr algn="l"/>
            <a:r>
              <a:rPr lang="ja-JP" altLang="en-US" sz="2600" b="1" dirty="0"/>
              <a:t>担当　青海　０７２－２９５－８８０１</a:t>
            </a:r>
            <a:endParaRPr lang="en-US" altLang="ja-JP" sz="2600" b="1" dirty="0"/>
          </a:p>
          <a:p>
            <a:endParaRPr lang="ja-JP" altLang="en-US" dirty="0"/>
          </a:p>
        </p:txBody>
      </p:sp>
    </p:spTree>
    <p:extLst>
      <p:ext uri="{BB962C8B-B14F-4D97-AF65-F5344CB8AC3E}">
        <p14:creationId xmlns:p14="http://schemas.microsoft.com/office/powerpoint/2010/main" val="33203348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208</TotalTime>
  <Words>302</Words>
  <Application>Microsoft Office PowerPoint</Application>
  <PresentationFormat>ワイド画面</PresentationFormat>
  <Paragraphs>21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Aptos</vt:lpstr>
      <vt:lpstr>Arial</vt:lpstr>
      <vt:lpstr>Calibri</vt:lpstr>
      <vt:lpstr>Calibri Light</vt:lpstr>
      <vt:lpstr>Office テーマ</vt:lpstr>
      <vt:lpstr>ハートフルサンク住まいのカンパニーより 年末のご挨拶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ハートフルサンク住まいのカンパニーより年末のご挨拶</dc:title>
  <dc:creator>user</dc:creator>
  <cp:lastModifiedBy>karakuni3@outlook.jp</cp:lastModifiedBy>
  <cp:revision>24</cp:revision>
  <dcterms:created xsi:type="dcterms:W3CDTF">2023-12-12T02:20:31Z</dcterms:created>
  <dcterms:modified xsi:type="dcterms:W3CDTF">2023-12-12T05:54:26Z</dcterms:modified>
</cp:coreProperties>
</file>